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86305" y="859819"/>
            <a:ext cx="1109287" cy="1568302"/>
            <a:chOff x="2567735" y="1538790"/>
            <a:chExt cx="1305145" cy="1845205"/>
          </a:xfrm>
        </p:grpSpPr>
        <p:sp>
          <p:nvSpPr>
            <p:cNvPr id="3" name="四角形: 角を丸くする 2"/>
            <p:cNvSpPr/>
            <p:nvPr/>
          </p:nvSpPr>
          <p:spPr bwMode="auto">
            <a:xfrm>
              <a:off x="2567735" y="1538790"/>
              <a:ext cx="1305145" cy="1845205"/>
            </a:xfrm>
            <a:prstGeom prst="roundRect">
              <a:avLst>
                <a:gd name="adj" fmla="val 1774"/>
              </a:avLst>
            </a:prstGeom>
            <a:pattFill prst="smGrid">
              <a:fgClr>
                <a:srgbClr val="FF6600"/>
              </a:fgClr>
              <a:bgClr>
                <a:srgbClr val="FF7B2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2837765" y="1905001"/>
              <a:ext cx="765085" cy="1226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年 金 手 帳</a:t>
              </a: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2967163" y="2935399"/>
              <a:ext cx="506288" cy="8117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社 会 保 険 庁</a:t>
              </a: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2570709" y="859819"/>
            <a:ext cx="1109287" cy="1568302"/>
            <a:chOff x="3920285" y="1538790"/>
            <a:chExt cx="1305145" cy="1845205"/>
          </a:xfrm>
        </p:grpSpPr>
        <p:sp>
          <p:nvSpPr>
            <p:cNvPr id="7" name="四角形: 角を丸くする 6"/>
            <p:cNvSpPr/>
            <p:nvPr/>
          </p:nvSpPr>
          <p:spPr bwMode="auto">
            <a:xfrm>
              <a:off x="3920285" y="1538790"/>
              <a:ext cx="1305145" cy="1845205"/>
            </a:xfrm>
            <a:prstGeom prst="roundRect">
              <a:avLst>
                <a:gd name="adj" fmla="val 1774"/>
              </a:avLst>
            </a:prstGeom>
            <a:pattFill prst="smGrid">
              <a:fgClr>
                <a:srgbClr val="0069B8"/>
              </a:fgClr>
              <a:bgClr>
                <a:srgbClr val="0070C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4190315" y="1905001"/>
              <a:ext cx="765085" cy="1226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年 金 手 帳</a:t>
              </a: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4319713" y="2935399"/>
              <a:ext cx="506288" cy="8117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社 会 保 険 庁</a:t>
              </a: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134409" y="3004784"/>
            <a:ext cx="1388904" cy="1145231"/>
            <a:chOff x="1497195" y="3751037"/>
            <a:chExt cx="2237812" cy="1845205"/>
          </a:xfrm>
        </p:grpSpPr>
        <p:grpSp>
          <p:nvGrpSpPr>
            <p:cNvPr id="11" name="グループ化 10"/>
            <p:cNvGrpSpPr/>
            <p:nvPr/>
          </p:nvGrpSpPr>
          <p:grpSpPr>
            <a:xfrm rot="900000">
              <a:off x="2429862" y="3751037"/>
              <a:ext cx="1305145" cy="1845205"/>
              <a:chOff x="3920285" y="1538790"/>
              <a:chExt cx="1305145" cy="1845205"/>
            </a:xfrm>
          </p:grpSpPr>
          <p:sp>
            <p:nvSpPr>
              <p:cNvPr id="16" name="四角形: 角を丸くする 15"/>
              <p:cNvSpPr/>
              <p:nvPr/>
            </p:nvSpPr>
            <p:spPr bwMode="auto">
              <a:xfrm>
                <a:off x="3920285" y="1538790"/>
                <a:ext cx="1305145" cy="1845205"/>
              </a:xfrm>
              <a:prstGeom prst="roundRect">
                <a:avLst>
                  <a:gd name="adj" fmla="val 1774"/>
                </a:avLst>
              </a:prstGeom>
              <a:pattFill prst="smGrid">
                <a:fgClr>
                  <a:srgbClr val="0069B8"/>
                </a:fgClr>
                <a:bgClr>
                  <a:srgbClr val="0070C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テキスト ボックス 16"/>
              <p:cNvSpPr txBox="1"/>
              <p:nvPr/>
            </p:nvSpPr>
            <p:spPr>
              <a:xfrm>
                <a:off x="4190315" y="1905001"/>
                <a:ext cx="765085" cy="1226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  <p:sp>
            <p:nvSpPr>
              <p:cNvPr id="18" name="テキスト ボックス 17"/>
              <p:cNvSpPr txBox="1"/>
              <p:nvPr/>
            </p:nvSpPr>
            <p:spPr>
              <a:xfrm>
                <a:off x="4319713" y="2935399"/>
                <a:ext cx="506288" cy="811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社 会 保 険 庁</a:t>
                </a:r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 rot="20700000">
              <a:off x="1497195" y="3751037"/>
              <a:ext cx="1305145" cy="1845205"/>
              <a:chOff x="2567735" y="1538790"/>
              <a:chExt cx="1305145" cy="1845205"/>
            </a:xfrm>
          </p:grpSpPr>
          <p:sp>
            <p:nvSpPr>
              <p:cNvPr id="13" name="四角形: 角を丸くする 12"/>
              <p:cNvSpPr/>
              <p:nvPr/>
            </p:nvSpPr>
            <p:spPr bwMode="auto">
              <a:xfrm>
                <a:off x="2567735" y="1538790"/>
                <a:ext cx="1305145" cy="1845205"/>
              </a:xfrm>
              <a:prstGeom prst="roundRect">
                <a:avLst>
                  <a:gd name="adj" fmla="val 1774"/>
                </a:avLst>
              </a:prstGeom>
              <a:pattFill prst="smGrid">
                <a:fgClr>
                  <a:srgbClr val="FF6600"/>
                </a:fgClr>
                <a:bgClr>
                  <a:srgbClr val="FF7B2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テキスト ボックス 13"/>
              <p:cNvSpPr txBox="1"/>
              <p:nvPr/>
            </p:nvSpPr>
            <p:spPr>
              <a:xfrm>
                <a:off x="2837765" y="1905001"/>
                <a:ext cx="765085" cy="1226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  <p:sp>
            <p:nvSpPr>
              <p:cNvPr id="15" name="テキスト ボックス 14"/>
              <p:cNvSpPr txBox="1"/>
              <p:nvPr/>
            </p:nvSpPr>
            <p:spPr>
              <a:xfrm>
                <a:off x="2967163" y="2935399"/>
                <a:ext cx="506288" cy="811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社 会 保 険 庁</a:t>
                </a:r>
              </a:p>
            </p:txBody>
          </p:sp>
        </p:grpSp>
      </p:grpSp>
      <p:grpSp>
        <p:nvGrpSpPr>
          <p:cNvPr id="19" name="グループ化 18"/>
          <p:cNvGrpSpPr/>
          <p:nvPr/>
        </p:nvGrpSpPr>
        <p:grpSpPr>
          <a:xfrm>
            <a:off x="716168" y="4704471"/>
            <a:ext cx="1032463" cy="1622221"/>
            <a:chOff x="4443259" y="4025672"/>
            <a:chExt cx="1297140" cy="2038085"/>
          </a:xfrm>
        </p:grpSpPr>
        <p:sp>
          <p:nvSpPr>
            <p:cNvPr id="20" name="平行四辺形 19"/>
            <p:cNvSpPr/>
            <p:nvPr/>
          </p:nvSpPr>
          <p:spPr bwMode="auto">
            <a:xfrm rot="5400000">
              <a:off x="4164615" y="4304317"/>
              <a:ext cx="1854427" cy="1297140"/>
            </a:xfrm>
            <a:prstGeom prst="parallelogram">
              <a:avLst>
                <a:gd name="adj" fmla="val 8596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平行四辺形 20"/>
            <p:cNvSpPr/>
            <p:nvPr/>
          </p:nvSpPr>
          <p:spPr bwMode="auto">
            <a:xfrm rot="5400000">
              <a:off x="4126515" y="4342416"/>
              <a:ext cx="1892528" cy="1259040"/>
            </a:xfrm>
            <a:prstGeom prst="parallelogram">
              <a:avLst>
                <a:gd name="adj" fmla="val 12105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2" name="平行四辺形 21"/>
            <p:cNvSpPr/>
            <p:nvPr/>
          </p:nvSpPr>
          <p:spPr bwMode="auto">
            <a:xfrm rot="5400000">
              <a:off x="4105811" y="4363122"/>
              <a:ext cx="1904717" cy="1229819"/>
            </a:xfrm>
            <a:prstGeom prst="parallelogram">
              <a:avLst>
                <a:gd name="adj" fmla="val 14687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3" name="平行四辺形 22"/>
            <p:cNvSpPr/>
            <p:nvPr/>
          </p:nvSpPr>
          <p:spPr bwMode="auto">
            <a:xfrm rot="5400000">
              <a:off x="4075972" y="4392963"/>
              <a:ext cx="1936466" cy="1201888"/>
            </a:xfrm>
            <a:prstGeom prst="parallelogram">
              <a:avLst>
                <a:gd name="adj" fmla="val 19572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平行四辺形 23"/>
            <p:cNvSpPr/>
            <p:nvPr/>
          </p:nvSpPr>
          <p:spPr bwMode="auto">
            <a:xfrm rot="5400000">
              <a:off x="4009166" y="4459768"/>
              <a:ext cx="2038084" cy="1169893"/>
            </a:xfrm>
            <a:prstGeom prst="parallelogram">
              <a:avLst/>
            </a:prstGeom>
            <a:pattFill prst="smGrid">
              <a:fgClr>
                <a:srgbClr val="0069B8"/>
              </a:fgClr>
              <a:bgClr>
                <a:srgbClr val="0070C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4673916" y="4464115"/>
              <a:ext cx="686699" cy="214725"/>
            </a:xfrm>
            <a:prstGeom prst="rect">
              <a:avLst/>
            </a:prstGeom>
            <a:noFill/>
          </p:spPr>
          <p:txBody>
            <a:bodyPr wrap="none" rtlCol="0">
              <a:prstTxWarp prst="textSlantDow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年 金 手 帳</a:t>
              </a: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4803314" y="5494514"/>
              <a:ext cx="454418" cy="142092"/>
            </a:xfrm>
            <a:prstGeom prst="rect">
              <a:avLst/>
            </a:prstGeom>
            <a:noFill/>
          </p:spPr>
          <p:txBody>
            <a:bodyPr wrap="none" rtlCol="0">
              <a:prstTxWarp prst="textSlantDow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社 会 保 険 庁</a:t>
              </a: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2577337" y="4704472"/>
            <a:ext cx="1032463" cy="1622221"/>
            <a:chOff x="5881534" y="4025673"/>
            <a:chExt cx="1297140" cy="2038085"/>
          </a:xfrm>
        </p:grpSpPr>
        <p:sp>
          <p:nvSpPr>
            <p:cNvPr id="28" name="平行四辺形 27"/>
            <p:cNvSpPr/>
            <p:nvPr/>
          </p:nvSpPr>
          <p:spPr bwMode="auto">
            <a:xfrm rot="5400000">
              <a:off x="5602890" y="4304318"/>
              <a:ext cx="1854427" cy="1297140"/>
            </a:xfrm>
            <a:prstGeom prst="parallelogram">
              <a:avLst>
                <a:gd name="adj" fmla="val 8596"/>
              </a:avLst>
            </a:prstGeom>
            <a:solidFill>
              <a:srgbClr val="FFFF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平行四辺形 28"/>
            <p:cNvSpPr/>
            <p:nvPr/>
          </p:nvSpPr>
          <p:spPr bwMode="auto">
            <a:xfrm rot="5400000">
              <a:off x="5564790" y="4342417"/>
              <a:ext cx="1892528" cy="1259040"/>
            </a:xfrm>
            <a:prstGeom prst="parallelogram">
              <a:avLst>
                <a:gd name="adj" fmla="val 12105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0" name="平行四辺形 29"/>
            <p:cNvSpPr/>
            <p:nvPr/>
          </p:nvSpPr>
          <p:spPr bwMode="auto">
            <a:xfrm rot="5400000">
              <a:off x="5544086" y="4363123"/>
              <a:ext cx="1904717" cy="1229819"/>
            </a:xfrm>
            <a:prstGeom prst="parallelogram">
              <a:avLst>
                <a:gd name="adj" fmla="val 14687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1" name="平行四辺形 30"/>
            <p:cNvSpPr/>
            <p:nvPr/>
          </p:nvSpPr>
          <p:spPr bwMode="auto">
            <a:xfrm rot="5400000">
              <a:off x="5514247" y="4392964"/>
              <a:ext cx="1936466" cy="1201888"/>
            </a:xfrm>
            <a:prstGeom prst="parallelogram">
              <a:avLst>
                <a:gd name="adj" fmla="val 19572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平行四辺形 31"/>
            <p:cNvSpPr/>
            <p:nvPr/>
          </p:nvSpPr>
          <p:spPr bwMode="auto">
            <a:xfrm rot="5400000">
              <a:off x="5447441" y="4459769"/>
              <a:ext cx="2038084" cy="1169893"/>
            </a:xfrm>
            <a:prstGeom prst="parallelogram">
              <a:avLst/>
            </a:prstGeom>
            <a:pattFill prst="smGrid">
              <a:fgClr>
                <a:srgbClr val="FF6600"/>
              </a:fgClr>
              <a:bgClr>
                <a:srgbClr val="FF7B2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6112191" y="4464116"/>
              <a:ext cx="686699" cy="214725"/>
            </a:xfrm>
            <a:prstGeom prst="rect">
              <a:avLst/>
            </a:prstGeom>
            <a:noFill/>
          </p:spPr>
          <p:txBody>
            <a:bodyPr wrap="none" rtlCol="0">
              <a:prstTxWarp prst="textSlantDow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年 金 手 帳</a:t>
              </a: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6241589" y="5494515"/>
              <a:ext cx="454418" cy="142092"/>
            </a:xfrm>
            <a:prstGeom prst="rect">
              <a:avLst/>
            </a:prstGeom>
            <a:noFill/>
          </p:spPr>
          <p:txBody>
            <a:bodyPr wrap="none" rtlCol="0">
              <a:prstTxWarp prst="textSlantDow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社 会 保 険 庁</a:t>
              </a:r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8011183" y="3075293"/>
            <a:ext cx="1350190" cy="1004211"/>
            <a:chOff x="4862307" y="1227332"/>
            <a:chExt cx="2700380" cy="2008422"/>
          </a:xfrm>
        </p:grpSpPr>
        <p:grpSp>
          <p:nvGrpSpPr>
            <p:cNvPr id="36" name="グループ化 35"/>
            <p:cNvGrpSpPr/>
            <p:nvPr/>
          </p:nvGrpSpPr>
          <p:grpSpPr>
            <a:xfrm rot="900000">
              <a:off x="6098085" y="1227332"/>
              <a:ext cx="1305145" cy="1845205"/>
              <a:chOff x="3920285" y="1538790"/>
              <a:chExt cx="1305145" cy="1845205"/>
            </a:xfrm>
          </p:grpSpPr>
          <p:sp>
            <p:nvSpPr>
              <p:cNvPr id="49" name="四角形: 角を丸くする 48"/>
              <p:cNvSpPr/>
              <p:nvPr/>
            </p:nvSpPr>
            <p:spPr bwMode="auto">
              <a:xfrm>
                <a:off x="3920285" y="1538790"/>
                <a:ext cx="1305145" cy="1845205"/>
              </a:xfrm>
              <a:prstGeom prst="roundRect">
                <a:avLst>
                  <a:gd name="adj" fmla="val 1774"/>
                </a:avLst>
              </a:prstGeom>
              <a:pattFill prst="smGrid">
                <a:fgClr>
                  <a:srgbClr val="0069B8"/>
                </a:fgClr>
                <a:bgClr>
                  <a:srgbClr val="0070C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テキスト ボックス 49"/>
              <p:cNvSpPr txBox="1"/>
              <p:nvPr/>
            </p:nvSpPr>
            <p:spPr>
              <a:xfrm>
                <a:off x="4190315" y="1905001"/>
                <a:ext cx="765085" cy="1226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  <p:sp>
            <p:nvSpPr>
              <p:cNvPr id="51" name="テキスト ボックス 50"/>
              <p:cNvSpPr txBox="1"/>
              <p:nvPr/>
            </p:nvSpPr>
            <p:spPr>
              <a:xfrm>
                <a:off x="4319713" y="2935399"/>
                <a:ext cx="506288" cy="811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社 会 保 険 庁</a:t>
                </a:r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 rot="1800000">
              <a:off x="6257542" y="1308508"/>
              <a:ext cx="1305145" cy="1845205"/>
              <a:chOff x="3920285" y="1538790"/>
              <a:chExt cx="1305145" cy="1845205"/>
            </a:xfrm>
          </p:grpSpPr>
          <p:sp>
            <p:nvSpPr>
              <p:cNvPr id="46" name="四角形: 角を丸くする 45"/>
              <p:cNvSpPr/>
              <p:nvPr/>
            </p:nvSpPr>
            <p:spPr bwMode="auto">
              <a:xfrm>
                <a:off x="3920285" y="1538790"/>
                <a:ext cx="1305145" cy="1845205"/>
              </a:xfrm>
              <a:prstGeom prst="roundRect">
                <a:avLst>
                  <a:gd name="adj" fmla="val 1774"/>
                </a:avLst>
              </a:prstGeom>
              <a:pattFill prst="smGrid">
                <a:fgClr>
                  <a:srgbClr val="0069B8"/>
                </a:fgClr>
                <a:bgClr>
                  <a:srgbClr val="0070C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テキスト ボックス 46"/>
              <p:cNvSpPr txBox="1"/>
              <p:nvPr/>
            </p:nvSpPr>
            <p:spPr>
              <a:xfrm>
                <a:off x="4190315" y="1905001"/>
                <a:ext cx="765085" cy="1226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  <p:sp>
            <p:nvSpPr>
              <p:cNvPr id="48" name="テキスト ボックス 47"/>
              <p:cNvSpPr txBox="1"/>
              <p:nvPr/>
            </p:nvSpPr>
            <p:spPr>
              <a:xfrm>
                <a:off x="4319713" y="2935399"/>
                <a:ext cx="506288" cy="811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社 会 保 険 庁</a:t>
                </a:r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 rot="20700000">
              <a:off x="5165418" y="1227332"/>
              <a:ext cx="1305145" cy="1845205"/>
              <a:chOff x="2567735" y="1538790"/>
              <a:chExt cx="1305145" cy="1845205"/>
            </a:xfrm>
          </p:grpSpPr>
          <p:sp>
            <p:nvSpPr>
              <p:cNvPr id="43" name="四角形: 角を丸くする 42"/>
              <p:cNvSpPr/>
              <p:nvPr/>
            </p:nvSpPr>
            <p:spPr bwMode="auto">
              <a:xfrm>
                <a:off x="2567735" y="1538790"/>
                <a:ext cx="1305145" cy="1845205"/>
              </a:xfrm>
              <a:prstGeom prst="roundRect">
                <a:avLst>
                  <a:gd name="adj" fmla="val 1774"/>
                </a:avLst>
              </a:prstGeom>
              <a:pattFill prst="smGrid">
                <a:fgClr>
                  <a:srgbClr val="FF6600"/>
                </a:fgClr>
                <a:bgClr>
                  <a:srgbClr val="FF7B2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テキスト ボックス 43"/>
              <p:cNvSpPr txBox="1"/>
              <p:nvPr/>
            </p:nvSpPr>
            <p:spPr>
              <a:xfrm>
                <a:off x="2837765" y="1905001"/>
                <a:ext cx="765085" cy="1226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  <p:sp>
            <p:nvSpPr>
              <p:cNvPr id="45" name="テキスト ボックス 44"/>
              <p:cNvSpPr txBox="1"/>
              <p:nvPr/>
            </p:nvSpPr>
            <p:spPr>
              <a:xfrm>
                <a:off x="2967163" y="2935399"/>
                <a:ext cx="506288" cy="811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社 会 保 険 庁</a:t>
                </a:r>
              </a:p>
            </p:txBody>
          </p:sp>
        </p:grpSp>
        <p:grpSp>
          <p:nvGrpSpPr>
            <p:cNvPr id="39" name="グループ化 38"/>
            <p:cNvGrpSpPr/>
            <p:nvPr/>
          </p:nvGrpSpPr>
          <p:grpSpPr>
            <a:xfrm rot="19800000">
              <a:off x="4862307" y="1390549"/>
              <a:ext cx="1305145" cy="1845205"/>
              <a:chOff x="2567735" y="1538790"/>
              <a:chExt cx="1305145" cy="1845205"/>
            </a:xfrm>
          </p:grpSpPr>
          <p:sp>
            <p:nvSpPr>
              <p:cNvPr id="40" name="四角形: 角を丸くする 39"/>
              <p:cNvSpPr/>
              <p:nvPr/>
            </p:nvSpPr>
            <p:spPr bwMode="auto">
              <a:xfrm>
                <a:off x="2567735" y="1538790"/>
                <a:ext cx="1305145" cy="1845205"/>
              </a:xfrm>
              <a:prstGeom prst="roundRect">
                <a:avLst>
                  <a:gd name="adj" fmla="val 1774"/>
                </a:avLst>
              </a:prstGeom>
              <a:pattFill prst="smGrid">
                <a:fgClr>
                  <a:srgbClr val="FF6600"/>
                </a:fgClr>
                <a:bgClr>
                  <a:srgbClr val="FF7B2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テキスト ボックス 40"/>
              <p:cNvSpPr txBox="1"/>
              <p:nvPr/>
            </p:nvSpPr>
            <p:spPr>
              <a:xfrm>
                <a:off x="2837765" y="1905001"/>
                <a:ext cx="765085" cy="1226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  <p:sp>
            <p:nvSpPr>
              <p:cNvPr id="42" name="テキスト ボックス 41"/>
              <p:cNvSpPr txBox="1"/>
              <p:nvPr/>
            </p:nvSpPr>
            <p:spPr>
              <a:xfrm>
                <a:off x="2967163" y="2935399"/>
                <a:ext cx="506288" cy="811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社 会 保 険 庁</a:t>
                </a:r>
              </a:p>
            </p:txBody>
          </p:sp>
        </p:grpSp>
      </p:grpSp>
      <p:grpSp>
        <p:nvGrpSpPr>
          <p:cNvPr id="52" name="グループ化 51"/>
          <p:cNvGrpSpPr/>
          <p:nvPr/>
        </p:nvGrpSpPr>
        <p:grpSpPr>
          <a:xfrm>
            <a:off x="4333642" y="841557"/>
            <a:ext cx="1240117" cy="1579886"/>
            <a:chOff x="6963519" y="2956676"/>
            <a:chExt cx="1884163" cy="2400389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6963519" y="2956676"/>
              <a:ext cx="1305145" cy="1845205"/>
              <a:chOff x="2567735" y="1538790"/>
              <a:chExt cx="1305145" cy="1845205"/>
            </a:xfrm>
          </p:grpSpPr>
          <p:sp>
            <p:nvSpPr>
              <p:cNvPr id="58" name="四角形: 角を丸くする 57"/>
              <p:cNvSpPr/>
              <p:nvPr/>
            </p:nvSpPr>
            <p:spPr bwMode="auto">
              <a:xfrm>
                <a:off x="2567735" y="1538790"/>
                <a:ext cx="1305145" cy="1845205"/>
              </a:xfrm>
              <a:prstGeom prst="roundRect">
                <a:avLst>
                  <a:gd name="adj" fmla="val 1774"/>
                </a:avLst>
              </a:prstGeom>
              <a:pattFill prst="smGrid">
                <a:fgClr>
                  <a:srgbClr val="FF6600"/>
                </a:fgClr>
                <a:bgClr>
                  <a:srgbClr val="FF7B2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テキスト ボックス 58"/>
              <p:cNvSpPr txBox="1"/>
              <p:nvPr/>
            </p:nvSpPr>
            <p:spPr>
              <a:xfrm>
                <a:off x="2837765" y="1905001"/>
                <a:ext cx="765085" cy="1226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  <p:sp>
            <p:nvSpPr>
              <p:cNvPr id="60" name="テキスト ボックス 59"/>
              <p:cNvSpPr txBox="1"/>
              <p:nvPr/>
            </p:nvSpPr>
            <p:spPr>
              <a:xfrm>
                <a:off x="2967163" y="2935399"/>
                <a:ext cx="506288" cy="811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社 会 保 険 庁</a:t>
                </a:r>
              </a:p>
            </p:txBody>
          </p:sp>
        </p:grpSp>
        <p:grpSp>
          <p:nvGrpSpPr>
            <p:cNvPr id="54" name="グループ化 53"/>
            <p:cNvGrpSpPr/>
            <p:nvPr/>
          </p:nvGrpSpPr>
          <p:grpSpPr>
            <a:xfrm>
              <a:off x="7542537" y="3511860"/>
              <a:ext cx="1305145" cy="1845205"/>
              <a:chOff x="3920285" y="1538790"/>
              <a:chExt cx="1305145" cy="1845205"/>
            </a:xfrm>
          </p:grpSpPr>
          <p:sp>
            <p:nvSpPr>
              <p:cNvPr id="55" name="四角形: 角を丸くする 54"/>
              <p:cNvSpPr/>
              <p:nvPr/>
            </p:nvSpPr>
            <p:spPr bwMode="auto">
              <a:xfrm>
                <a:off x="3920285" y="1538790"/>
                <a:ext cx="1305145" cy="1845205"/>
              </a:xfrm>
              <a:prstGeom prst="roundRect">
                <a:avLst>
                  <a:gd name="adj" fmla="val 1774"/>
                </a:avLst>
              </a:prstGeom>
              <a:pattFill prst="smGrid">
                <a:fgClr>
                  <a:srgbClr val="0069B8"/>
                </a:fgClr>
                <a:bgClr>
                  <a:srgbClr val="0070C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テキスト ボックス 55"/>
              <p:cNvSpPr txBox="1"/>
              <p:nvPr/>
            </p:nvSpPr>
            <p:spPr>
              <a:xfrm>
                <a:off x="4190315" y="1905001"/>
                <a:ext cx="765085" cy="1226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  <p:sp>
            <p:nvSpPr>
              <p:cNvPr id="57" name="テキスト ボックス 56"/>
              <p:cNvSpPr txBox="1"/>
              <p:nvPr/>
            </p:nvSpPr>
            <p:spPr>
              <a:xfrm>
                <a:off x="4319713" y="2935399"/>
                <a:ext cx="506288" cy="811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社 会 保 険 庁</a:t>
                </a:r>
              </a:p>
            </p:txBody>
          </p:sp>
        </p:grpSp>
      </p:grpSp>
      <p:grpSp>
        <p:nvGrpSpPr>
          <p:cNvPr id="61" name="グループ化 60"/>
          <p:cNvGrpSpPr/>
          <p:nvPr/>
        </p:nvGrpSpPr>
        <p:grpSpPr>
          <a:xfrm>
            <a:off x="6242443" y="859819"/>
            <a:ext cx="1150663" cy="1568167"/>
            <a:chOff x="2567735" y="1538790"/>
            <a:chExt cx="1305145" cy="1845205"/>
          </a:xfrm>
        </p:grpSpPr>
        <p:sp>
          <p:nvSpPr>
            <p:cNvPr id="62" name="四角形: 角を丸くする 61"/>
            <p:cNvSpPr/>
            <p:nvPr/>
          </p:nvSpPr>
          <p:spPr bwMode="auto">
            <a:xfrm>
              <a:off x="2567735" y="1538790"/>
              <a:ext cx="1305145" cy="1845205"/>
            </a:xfrm>
            <a:prstGeom prst="roundRect">
              <a:avLst>
                <a:gd name="adj" fmla="val 1774"/>
              </a:avLst>
            </a:prstGeom>
            <a:pattFill prst="smGrid">
              <a:fgClr>
                <a:srgbClr val="FF6600"/>
              </a:fgClr>
              <a:bgClr>
                <a:srgbClr val="FF7B2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2742099" y="1813353"/>
              <a:ext cx="956418" cy="30597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+mj-ea"/>
                  <a:ea typeface="+mj-ea"/>
                </a:rPr>
                <a:t>年 金 手 帳</a:t>
              </a:r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2903856" y="2874752"/>
              <a:ext cx="632902" cy="20247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+mj-ea"/>
                  <a:ea typeface="+mj-ea"/>
                </a:rPr>
                <a:t>社 会 保 険 庁</a:t>
              </a:r>
            </a:p>
          </p:txBody>
        </p:sp>
      </p:grpSp>
      <p:grpSp>
        <p:nvGrpSpPr>
          <p:cNvPr id="65" name="グループ化 64"/>
          <p:cNvGrpSpPr/>
          <p:nvPr/>
        </p:nvGrpSpPr>
        <p:grpSpPr>
          <a:xfrm>
            <a:off x="8136206" y="859819"/>
            <a:ext cx="1150663" cy="1568167"/>
            <a:chOff x="3920285" y="1538790"/>
            <a:chExt cx="1305145" cy="1845205"/>
          </a:xfrm>
        </p:grpSpPr>
        <p:sp>
          <p:nvSpPr>
            <p:cNvPr id="66" name="四角形: 角を丸くする 65"/>
            <p:cNvSpPr/>
            <p:nvPr/>
          </p:nvSpPr>
          <p:spPr bwMode="auto">
            <a:xfrm>
              <a:off x="3920285" y="1538790"/>
              <a:ext cx="1305145" cy="1845205"/>
            </a:xfrm>
            <a:prstGeom prst="roundRect">
              <a:avLst>
                <a:gd name="adj" fmla="val 1774"/>
              </a:avLst>
            </a:prstGeom>
            <a:pattFill prst="smGrid">
              <a:fgClr>
                <a:srgbClr val="0069B8"/>
              </a:fgClr>
              <a:bgClr>
                <a:srgbClr val="0070C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4094649" y="1813353"/>
              <a:ext cx="956418" cy="30597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+mj-ea"/>
                  <a:ea typeface="+mj-ea"/>
                </a:rPr>
                <a:t>年 金 手 帳</a:t>
              </a:r>
            </a:p>
          </p:txBody>
        </p:sp>
        <p:sp>
          <p:nvSpPr>
            <p:cNvPr id="68" name="テキスト ボックス 67"/>
            <p:cNvSpPr txBox="1"/>
            <p:nvPr/>
          </p:nvSpPr>
          <p:spPr>
            <a:xfrm>
              <a:off x="4256406" y="2874752"/>
              <a:ext cx="632902" cy="20247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+mj-ea"/>
                  <a:ea typeface="+mj-ea"/>
                </a:rPr>
                <a:t>社 会 保 険 庁</a:t>
              </a:r>
            </a:p>
          </p:txBody>
        </p:sp>
      </p:grpSp>
      <p:grpSp>
        <p:nvGrpSpPr>
          <p:cNvPr id="69" name="グループ化 68"/>
          <p:cNvGrpSpPr/>
          <p:nvPr/>
        </p:nvGrpSpPr>
        <p:grpSpPr>
          <a:xfrm>
            <a:off x="2532207" y="2798930"/>
            <a:ext cx="1090916" cy="1542329"/>
            <a:chOff x="2726843" y="1620912"/>
            <a:chExt cx="1305145" cy="1845205"/>
          </a:xfrm>
        </p:grpSpPr>
        <p:grpSp>
          <p:nvGrpSpPr>
            <p:cNvPr id="70" name="グループ化 69"/>
            <p:cNvGrpSpPr/>
            <p:nvPr/>
          </p:nvGrpSpPr>
          <p:grpSpPr>
            <a:xfrm>
              <a:off x="2726843" y="1620912"/>
              <a:ext cx="1305145" cy="1845205"/>
              <a:chOff x="3920285" y="1538790"/>
              <a:chExt cx="1305145" cy="1845205"/>
            </a:xfrm>
          </p:grpSpPr>
          <p:sp>
            <p:nvSpPr>
              <p:cNvPr id="74" name="四角形: 角を丸くする 73"/>
              <p:cNvSpPr/>
              <p:nvPr/>
            </p:nvSpPr>
            <p:spPr bwMode="auto">
              <a:xfrm>
                <a:off x="3920285" y="1538790"/>
                <a:ext cx="1305145" cy="1845205"/>
              </a:xfrm>
              <a:prstGeom prst="roundRect">
                <a:avLst>
                  <a:gd name="adj" fmla="val 1774"/>
                </a:avLst>
              </a:prstGeom>
              <a:pattFill prst="smGrid">
                <a:fgClr>
                  <a:srgbClr val="0069B8"/>
                </a:fgClr>
                <a:bgClr>
                  <a:srgbClr val="0070C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テキスト ボックス 74"/>
              <p:cNvSpPr txBox="1"/>
              <p:nvPr/>
            </p:nvSpPr>
            <p:spPr>
              <a:xfrm>
                <a:off x="4190315" y="1779809"/>
                <a:ext cx="765085" cy="1226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</p:grpSp>
        <p:sp>
          <p:nvSpPr>
            <p:cNvPr id="71" name="二等辺三角形 70"/>
            <p:cNvSpPr/>
            <p:nvPr/>
          </p:nvSpPr>
          <p:spPr bwMode="auto">
            <a:xfrm rot="10800000">
              <a:off x="3116567" y="2693287"/>
              <a:ext cx="464832" cy="250214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" name="アーチ 71"/>
            <p:cNvSpPr/>
            <p:nvPr/>
          </p:nvSpPr>
          <p:spPr bwMode="auto">
            <a:xfrm>
              <a:off x="2892027" y="2264736"/>
              <a:ext cx="375048" cy="375048"/>
            </a:xfrm>
            <a:prstGeom prst="blockArc">
              <a:avLst>
                <a:gd name="adj1" fmla="val 10800000"/>
                <a:gd name="adj2" fmla="val 0"/>
                <a:gd name="adj3" fmla="val 16534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" name="アーチ 72"/>
            <p:cNvSpPr/>
            <p:nvPr/>
          </p:nvSpPr>
          <p:spPr bwMode="auto">
            <a:xfrm>
              <a:off x="3511152" y="2264736"/>
              <a:ext cx="375048" cy="375048"/>
            </a:xfrm>
            <a:prstGeom prst="blockArc">
              <a:avLst>
                <a:gd name="adj1" fmla="val 10800000"/>
                <a:gd name="adj2" fmla="val 0"/>
                <a:gd name="adj3" fmla="val 16534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6" name="グループ化 75"/>
          <p:cNvGrpSpPr/>
          <p:nvPr/>
        </p:nvGrpSpPr>
        <p:grpSpPr>
          <a:xfrm>
            <a:off x="686305" y="2817980"/>
            <a:ext cx="1090916" cy="1542329"/>
            <a:chOff x="1307595" y="1639962"/>
            <a:chExt cx="1305145" cy="1845205"/>
          </a:xfrm>
        </p:grpSpPr>
        <p:grpSp>
          <p:nvGrpSpPr>
            <p:cNvPr id="77" name="グループ化 76"/>
            <p:cNvGrpSpPr/>
            <p:nvPr/>
          </p:nvGrpSpPr>
          <p:grpSpPr>
            <a:xfrm>
              <a:off x="1307595" y="1639962"/>
              <a:ext cx="1305145" cy="1845205"/>
              <a:chOff x="2567735" y="1538790"/>
              <a:chExt cx="1305145" cy="1845205"/>
            </a:xfrm>
          </p:grpSpPr>
          <p:sp>
            <p:nvSpPr>
              <p:cNvPr id="83" name="四角形: 角を丸くする 82"/>
              <p:cNvSpPr/>
              <p:nvPr/>
            </p:nvSpPr>
            <p:spPr bwMode="auto">
              <a:xfrm>
                <a:off x="2567735" y="1538790"/>
                <a:ext cx="1305145" cy="1845205"/>
              </a:xfrm>
              <a:prstGeom prst="roundRect">
                <a:avLst>
                  <a:gd name="adj" fmla="val 1774"/>
                </a:avLst>
              </a:prstGeom>
              <a:pattFill prst="smGrid">
                <a:fgClr>
                  <a:srgbClr val="FF6600"/>
                </a:fgClr>
                <a:bgClr>
                  <a:srgbClr val="FF7B2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テキスト ボックス 83"/>
              <p:cNvSpPr txBox="1"/>
              <p:nvPr/>
            </p:nvSpPr>
            <p:spPr>
              <a:xfrm>
                <a:off x="2837765" y="1779809"/>
                <a:ext cx="765085" cy="1226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</p:grpSp>
        <p:sp>
          <p:nvSpPr>
            <p:cNvPr id="78" name="楕円 77"/>
            <p:cNvSpPr/>
            <p:nvPr/>
          </p:nvSpPr>
          <p:spPr bwMode="auto">
            <a:xfrm>
              <a:off x="1513910" y="2244673"/>
              <a:ext cx="352407" cy="35240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楕円 78"/>
            <p:cNvSpPr/>
            <p:nvPr/>
          </p:nvSpPr>
          <p:spPr bwMode="auto">
            <a:xfrm>
              <a:off x="2072123" y="2244673"/>
              <a:ext cx="352407" cy="35240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二等辺三角形 79"/>
            <p:cNvSpPr/>
            <p:nvPr/>
          </p:nvSpPr>
          <p:spPr bwMode="auto">
            <a:xfrm rot="10800000">
              <a:off x="1824301" y="2744538"/>
              <a:ext cx="274415" cy="147713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" name="楕円 80"/>
            <p:cNvSpPr/>
            <p:nvPr/>
          </p:nvSpPr>
          <p:spPr bwMode="auto">
            <a:xfrm>
              <a:off x="1601640" y="2332743"/>
              <a:ext cx="176948" cy="17694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楕円 81"/>
            <p:cNvSpPr/>
            <p:nvPr/>
          </p:nvSpPr>
          <p:spPr bwMode="auto">
            <a:xfrm>
              <a:off x="2159853" y="2332743"/>
              <a:ext cx="176948" cy="17694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6304735" y="4704471"/>
            <a:ext cx="1032463" cy="1622221"/>
            <a:chOff x="4443259" y="4025672"/>
            <a:chExt cx="1297140" cy="2038085"/>
          </a:xfrm>
        </p:grpSpPr>
        <p:sp>
          <p:nvSpPr>
            <p:cNvPr id="86" name="平行四辺形 85"/>
            <p:cNvSpPr/>
            <p:nvPr/>
          </p:nvSpPr>
          <p:spPr bwMode="auto">
            <a:xfrm rot="5400000">
              <a:off x="4164615" y="4304317"/>
              <a:ext cx="1854427" cy="1297140"/>
            </a:xfrm>
            <a:prstGeom prst="parallelogram">
              <a:avLst>
                <a:gd name="adj" fmla="val 8596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平行四辺形 86"/>
            <p:cNvSpPr/>
            <p:nvPr/>
          </p:nvSpPr>
          <p:spPr bwMode="auto">
            <a:xfrm rot="5400000">
              <a:off x="4126515" y="4342416"/>
              <a:ext cx="1892528" cy="1259040"/>
            </a:xfrm>
            <a:prstGeom prst="parallelogram">
              <a:avLst>
                <a:gd name="adj" fmla="val 12105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8" name="平行四辺形 87"/>
            <p:cNvSpPr/>
            <p:nvPr/>
          </p:nvSpPr>
          <p:spPr bwMode="auto">
            <a:xfrm rot="5400000">
              <a:off x="4105811" y="4363122"/>
              <a:ext cx="1904717" cy="1229819"/>
            </a:xfrm>
            <a:prstGeom prst="parallelogram">
              <a:avLst>
                <a:gd name="adj" fmla="val 14687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9" name="平行四辺形 88"/>
            <p:cNvSpPr/>
            <p:nvPr/>
          </p:nvSpPr>
          <p:spPr bwMode="auto">
            <a:xfrm rot="5400000">
              <a:off x="4075972" y="4392963"/>
              <a:ext cx="1936466" cy="1201888"/>
            </a:xfrm>
            <a:prstGeom prst="parallelogram">
              <a:avLst>
                <a:gd name="adj" fmla="val 19572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平行四辺形 89"/>
            <p:cNvSpPr/>
            <p:nvPr/>
          </p:nvSpPr>
          <p:spPr bwMode="auto">
            <a:xfrm rot="5400000">
              <a:off x="4009166" y="4459768"/>
              <a:ext cx="2038084" cy="1169893"/>
            </a:xfrm>
            <a:prstGeom prst="parallelogram">
              <a:avLst/>
            </a:prstGeom>
            <a:pattFill prst="smGrid">
              <a:fgClr>
                <a:srgbClr val="0069B8"/>
              </a:fgClr>
              <a:bgClr>
                <a:srgbClr val="0070C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" name="テキスト ボックス 90"/>
            <p:cNvSpPr txBox="1"/>
            <p:nvPr/>
          </p:nvSpPr>
          <p:spPr>
            <a:xfrm>
              <a:off x="4606184" y="4289989"/>
              <a:ext cx="822164" cy="562978"/>
            </a:xfrm>
            <a:prstGeom prst="rect">
              <a:avLst/>
            </a:prstGeom>
            <a:noFill/>
          </p:spPr>
          <p:txBody>
            <a:bodyPr wrap="none" rtlCol="0">
              <a:prstTxWarp prst="textSlantDown">
                <a:avLst>
                  <a:gd name="adj" fmla="val 64748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+mj-ea"/>
                  <a:ea typeface="+mj-ea"/>
                </a:rPr>
                <a:t>年 金 手 帳</a:t>
              </a:r>
            </a:p>
          </p:txBody>
        </p:sp>
        <p:sp>
          <p:nvSpPr>
            <p:cNvPr id="92" name="テキスト ボックス 91"/>
            <p:cNvSpPr txBox="1"/>
            <p:nvPr/>
          </p:nvSpPr>
          <p:spPr>
            <a:xfrm>
              <a:off x="4758494" y="5379287"/>
              <a:ext cx="544058" cy="372546"/>
            </a:xfrm>
            <a:prstGeom prst="rect">
              <a:avLst/>
            </a:prstGeom>
            <a:noFill/>
          </p:spPr>
          <p:txBody>
            <a:bodyPr wrap="none" rtlCol="0">
              <a:prstTxWarp prst="textSlantDown">
                <a:avLst>
                  <a:gd name="adj" fmla="val 63621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+mj-ea"/>
                  <a:ea typeface="+mj-ea"/>
                </a:rPr>
                <a:t>社 会 保 険 庁</a:t>
              </a:r>
            </a:p>
          </p:txBody>
        </p:sp>
      </p:grpSp>
      <p:grpSp>
        <p:nvGrpSpPr>
          <p:cNvPr id="93" name="グループ化 92"/>
          <p:cNvGrpSpPr/>
          <p:nvPr/>
        </p:nvGrpSpPr>
        <p:grpSpPr>
          <a:xfrm>
            <a:off x="8170047" y="4704472"/>
            <a:ext cx="1032463" cy="1622221"/>
            <a:chOff x="8809504" y="4025673"/>
            <a:chExt cx="1297140" cy="2038085"/>
          </a:xfrm>
        </p:grpSpPr>
        <p:grpSp>
          <p:nvGrpSpPr>
            <p:cNvPr id="94" name="グループ化 93"/>
            <p:cNvGrpSpPr/>
            <p:nvPr/>
          </p:nvGrpSpPr>
          <p:grpSpPr>
            <a:xfrm>
              <a:off x="8809504" y="4025673"/>
              <a:ext cx="1297140" cy="2038085"/>
              <a:chOff x="5881534" y="4025673"/>
              <a:chExt cx="1297140" cy="2038085"/>
            </a:xfrm>
          </p:grpSpPr>
          <p:sp>
            <p:nvSpPr>
              <p:cNvPr id="97" name="平行四辺形 96"/>
              <p:cNvSpPr/>
              <p:nvPr/>
            </p:nvSpPr>
            <p:spPr bwMode="auto">
              <a:xfrm rot="5400000">
                <a:off x="5602890" y="4304318"/>
                <a:ext cx="1854427" cy="1297140"/>
              </a:xfrm>
              <a:prstGeom prst="parallelogram">
                <a:avLst>
                  <a:gd name="adj" fmla="val 8596"/>
                </a:avLst>
              </a:prstGeom>
              <a:solidFill>
                <a:srgbClr val="FFFF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平行四辺形 97"/>
              <p:cNvSpPr/>
              <p:nvPr/>
            </p:nvSpPr>
            <p:spPr bwMode="auto">
              <a:xfrm rot="5400000">
                <a:off x="5564790" y="4342417"/>
                <a:ext cx="1892528" cy="1259040"/>
              </a:xfrm>
              <a:prstGeom prst="parallelogram">
                <a:avLst>
                  <a:gd name="adj" fmla="val 12105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9" name="平行四辺形 98"/>
              <p:cNvSpPr/>
              <p:nvPr/>
            </p:nvSpPr>
            <p:spPr bwMode="auto">
              <a:xfrm rot="5400000">
                <a:off x="5544086" y="4363123"/>
                <a:ext cx="1904717" cy="1229819"/>
              </a:xfrm>
              <a:prstGeom prst="parallelogram">
                <a:avLst>
                  <a:gd name="adj" fmla="val 14687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0" name="平行四辺形 99"/>
              <p:cNvSpPr/>
              <p:nvPr/>
            </p:nvSpPr>
            <p:spPr bwMode="auto">
              <a:xfrm rot="5400000">
                <a:off x="5514247" y="4392964"/>
                <a:ext cx="1936466" cy="1201888"/>
              </a:xfrm>
              <a:prstGeom prst="parallelogram">
                <a:avLst>
                  <a:gd name="adj" fmla="val 19572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平行四辺形 100"/>
              <p:cNvSpPr/>
              <p:nvPr/>
            </p:nvSpPr>
            <p:spPr bwMode="auto">
              <a:xfrm rot="5400000">
                <a:off x="5447441" y="4459769"/>
                <a:ext cx="2038084" cy="1169893"/>
              </a:xfrm>
              <a:prstGeom prst="parallelogram">
                <a:avLst/>
              </a:prstGeom>
              <a:pattFill prst="smGrid">
                <a:fgClr>
                  <a:srgbClr val="FF6600"/>
                </a:fgClr>
                <a:bgClr>
                  <a:srgbClr val="FF7B2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5" name="テキスト ボックス 94"/>
            <p:cNvSpPr txBox="1"/>
            <p:nvPr/>
          </p:nvSpPr>
          <p:spPr>
            <a:xfrm>
              <a:off x="8962904" y="4289989"/>
              <a:ext cx="822164" cy="562978"/>
            </a:xfrm>
            <a:prstGeom prst="rect">
              <a:avLst/>
            </a:prstGeom>
            <a:noFill/>
          </p:spPr>
          <p:txBody>
            <a:bodyPr wrap="none" rtlCol="0">
              <a:prstTxWarp prst="textSlantDown">
                <a:avLst>
                  <a:gd name="adj" fmla="val 64748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+mj-ea"/>
                  <a:ea typeface="+mj-ea"/>
                </a:rPr>
                <a:t>年 金 手 帳</a:t>
              </a:r>
            </a:p>
          </p:txBody>
        </p:sp>
        <p:sp>
          <p:nvSpPr>
            <p:cNvPr id="96" name="テキスト ボックス 95"/>
            <p:cNvSpPr txBox="1"/>
            <p:nvPr/>
          </p:nvSpPr>
          <p:spPr>
            <a:xfrm>
              <a:off x="9115214" y="5379287"/>
              <a:ext cx="544058" cy="372546"/>
            </a:xfrm>
            <a:prstGeom prst="rect">
              <a:avLst/>
            </a:prstGeom>
            <a:noFill/>
          </p:spPr>
          <p:txBody>
            <a:bodyPr wrap="none" rtlCol="0">
              <a:prstTxWarp prst="textSlantDown">
                <a:avLst>
                  <a:gd name="adj" fmla="val 63621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+mj-ea"/>
                  <a:ea typeface="+mj-ea"/>
                </a:rPr>
                <a:t>社 会 保 険 庁</a:t>
              </a:r>
            </a:p>
          </p:txBody>
        </p:sp>
      </p:grpSp>
      <p:grpSp>
        <p:nvGrpSpPr>
          <p:cNvPr id="102" name="グループ化 101"/>
          <p:cNvGrpSpPr/>
          <p:nvPr/>
        </p:nvGrpSpPr>
        <p:grpSpPr>
          <a:xfrm>
            <a:off x="4146976" y="4803072"/>
            <a:ext cx="1589985" cy="1455588"/>
            <a:chOff x="4695208" y="3952893"/>
            <a:chExt cx="2305763" cy="2110864"/>
          </a:xfrm>
        </p:grpSpPr>
        <p:grpSp>
          <p:nvGrpSpPr>
            <p:cNvPr id="103" name="グループ化 102"/>
            <p:cNvGrpSpPr/>
            <p:nvPr/>
          </p:nvGrpSpPr>
          <p:grpSpPr>
            <a:xfrm>
              <a:off x="4695208" y="4025672"/>
              <a:ext cx="1297140" cy="2038085"/>
              <a:chOff x="4443259" y="4025672"/>
              <a:chExt cx="1297140" cy="2038085"/>
            </a:xfrm>
          </p:grpSpPr>
          <p:sp>
            <p:nvSpPr>
              <p:cNvPr id="112" name="平行四辺形 111"/>
              <p:cNvSpPr/>
              <p:nvPr/>
            </p:nvSpPr>
            <p:spPr bwMode="auto">
              <a:xfrm rot="5400000">
                <a:off x="4164615" y="4304317"/>
                <a:ext cx="1854427" cy="1297140"/>
              </a:xfrm>
              <a:prstGeom prst="parallelogram">
                <a:avLst>
                  <a:gd name="adj" fmla="val 8596"/>
                </a:avLst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平行四辺形 112"/>
              <p:cNvSpPr/>
              <p:nvPr/>
            </p:nvSpPr>
            <p:spPr bwMode="auto">
              <a:xfrm rot="5400000">
                <a:off x="4126515" y="4342416"/>
                <a:ext cx="1892528" cy="1259040"/>
              </a:xfrm>
              <a:prstGeom prst="parallelogram">
                <a:avLst>
                  <a:gd name="adj" fmla="val 12105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4" name="平行四辺形 113"/>
              <p:cNvSpPr/>
              <p:nvPr/>
            </p:nvSpPr>
            <p:spPr bwMode="auto">
              <a:xfrm rot="5400000">
                <a:off x="4105811" y="4363122"/>
                <a:ext cx="1904717" cy="1229819"/>
              </a:xfrm>
              <a:prstGeom prst="parallelogram">
                <a:avLst>
                  <a:gd name="adj" fmla="val 14687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5" name="平行四辺形 114"/>
              <p:cNvSpPr/>
              <p:nvPr/>
            </p:nvSpPr>
            <p:spPr bwMode="auto">
              <a:xfrm rot="5400000">
                <a:off x="4075972" y="4392963"/>
                <a:ext cx="1936466" cy="1201888"/>
              </a:xfrm>
              <a:prstGeom prst="parallelogram">
                <a:avLst>
                  <a:gd name="adj" fmla="val 19572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平行四辺形 115"/>
              <p:cNvSpPr/>
              <p:nvPr/>
            </p:nvSpPr>
            <p:spPr bwMode="auto">
              <a:xfrm rot="5400000">
                <a:off x="4009166" y="4459768"/>
                <a:ext cx="2038084" cy="1169893"/>
              </a:xfrm>
              <a:prstGeom prst="parallelogram">
                <a:avLst/>
              </a:prstGeom>
              <a:pattFill prst="smGrid">
                <a:fgClr>
                  <a:srgbClr val="0069B8"/>
                </a:fgClr>
                <a:bgClr>
                  <a:srgbClr val="0070C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テキスト ボックス 116"/>
              <p:cNvSpPr txBox="1"/>
              <p:nvPr/>
            </p:nvSpPr>
            <p:spPr>
              <a:xfrm>
                <a:off x="4673916" y="4464115"/>
                <a:ext cx="686699" cy="21472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SlantDow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  <p:sp>
            <p:nvSpPr>
              <p:cNvPr id="118" name="テキスト ボックス 117"/>
              <p:cNvSpPr txBox="1"/>
              <p:nvPr/>
            </p:nvSpPr>
            <p:spPr>
              <a:xfrm>
                <a:off x="4803314" y="5494514"/>
                <a:ext cx="454418" cy="14209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SlantDow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社 会 保 険 庁</a:t>
                </a:r>
              </a:p>
            </p:txBody>
          </p:sp>
        </p:grpSp>
        <p:grpSp>
          <p:nvGrpSpPr>
            <p:cNvPr id="104" name="グループ化 103"/>
            <p:cNvGrpSpPr/>
            <p:nvPr/>
          </p:nvGrpSpPr>
          <p:grpSpPr>
            <a:xfrm>
              <a:off x="5703831" y="3952893"/>
              <a:ext cx="1297140" cy="2038085"/>
              <a:chOff x="5881534" y="4025673"/>
              <a:chExt cx="1297140" cy="2038085"/>
            </a:xfrm>
          </p:grpSpPr>
          <p:sp>
            <p:nvSpPr>
              <p:cNvPr id="105" name="平行四辺形 104"/>
              <p:cNvSpPr/>
              <p:nvPr/>
            </p:nvSpPr>
            <p:spPr bwMode="auto">
              <a:xfrm rot="5400000">
                <a:off x="5602890" y="4304318"/>
                <a:ext cx="1854427" cy="1297140"/>
              </a:xfrm>
              <a:prstGeom prst="parallelogram">
                <a:avLst>
                  <a:gd name="adj" fmla="val 8596"/>
                </a:avLst>
              </a:prstGeom>
              <a:solidFill>
                <a:srgbClr val="FFFF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平行四辺形 105"/>
              <p:cNvSpPr/>
              <p:nvPr/>
            </p:nvSpPr>
            <p:spPr bwMode="auto">
              <a:xfrm rot="5400000">
                <a:off x="5564790" y="4342417"/>
                <a:ext cx="1892528" cy="1259040"/>
              </a:xfrm>
              <a:prstGeom prst="parallelogram">
                <a:avLst>
                  <a:gd name="adj" fmla="val 12105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7" name="平行四辺形 106"/>
              <p:cNvSpPr/>
              <p:nvPr/>
            </p:nvSpPr>
            <p:spPr bwMode="auto">
              <a:xfrm rot="5400000">
                <a:off x="5544086" y="4363123"/>
                <a:ext cx="1904717" cy="1229819"/>
              </a:xfrm>
              <a:prstGeom prst="parallelogram">
                <a:avLst>
                  <a:gd name="adj" fmla="val 14687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8" name="平行四辺形 107"/>
              <p:cNvSpPr/>
              <p:nvPr/>
            </p:nvSpPr>
            <p:spPr bwMode="auto">
              <a:xfrm rot="5400000">
                <a:off x="5514247" y="4392964"/>
                <a:ext cx="1936466" cy="1201888"/>
              </a:xfrm>
              <a:prstGeom prst="parallelogram">
                <a:avLst>
                  <a:gd name="adj" fmla="val 19572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平行四辺形 108"/>
              <p:cNvSpPr/>
              <p:nvPr/>
            </p:nvSpPr>
            <p:spPr bwMode="auto">
              <a:xfrm rot="5400000">
                <a:off x="5447441" y="4459769"/>
                <a:ext cx="2038084" cy="1169893"/>
              </a:xfrm>
              <a:prstGeom prst="parallelogram">
                <a:avLst/>
              </a:prstGeom>
              <a:pattFill prst="smGrid">
                <a:fgClr>
                  <a:srgbClr val="FF6600"/>
                </a:fgClr>
                <a:bgClr>
                  <a:srgbClr val="FF7B2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テキスト ボックス 109"/>
              <p:cNvSpPr txBox="1"/>
              <p:nvPr/>
            </p:nvSpPr>
            <p:spPr>
              <a:xfrm>
                <a:off x="6112191" y="4464116"/>
                <a:ext cx="686699" cy="21472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SlantDow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  <p:sp>
            <p:nvSpPr>
              <p:cNvPr id="111" name="テキスト ボックス 110"/>
              <p:cNvSpPr txBox="1"/>
              <p:nvPr/>
            </p:nvSpPr>
            <p:spPr>
              <a:xfrm>
                <a:off x="6241589" y="5494515"/>
                <a:ext cx="454418" cy="14209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SlantDow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社 会 保 険 庁</a:t>
                </a:r>
              </a:p>
            </p:txBody>
          </p:sp>
        </p:grpSp>
      </p:grpSp>
      <p:grpSp>
        <p:nvGrpSpPr>
          <p:cNvPr id="119" name="グループ化 118"/>
          <p:cNvGrpSpPr/>
          <p:nvPr/>
        </p:nvGrpSpPr>
        <p:grpSpPr>
          <a:xfrm>
            <a:off x="3985817" y="3256691"/>
            <a:ext cx="1868241" cy="840955"/>
            <a:chOff x="506325" y="1620912"/>
            <a:chExt cx="4141574" cy="1864255"/>
          </a:xfrm>
        </p:grpSpPr>
        <p:sp>
          <p:nvSpPr>
            <p:cNvPr id="120" name="フリーフォーム: 図形 119"/>
            <p:cNvSpPr/>
            <p:nvPr/>
          </p:nvSpPr>
          <p:spPr>
            <a:xfrm rot="1800000">
              <a:off x="3867510" y="1764775"/>
              <a:ext cx="780389" cy="1369448"/>
            </a:xfrm>
            <a:custGeom>
              <a:avLst/>
              <a:gdLst>
                <a:gd name="connsiteX0" fmla="*/ 413276 w 986372"/>
                <a:gd name="connsiteY0" fmla="*/ 96609 h 1730912"/>
                <a:gd name="connsiteX1" fmla="*/ 441426 w 986372"/>
                <a:gd name="connsiteY1" fmla="*/ 90925 h 1730912"/>
                <a:gd name="connsiteX2" fmla="*/ 513744 w 986372"/>
                <a:gd name="connsiteY2" fmla="*/ 163244 h 1730912"/>
                <a:gd name="connsiteX3" fmla="*/ 513745 w 986372"/>
                <a:gd name="connsiteY3" fmla="*/ 540433 h 1730912"/>
                <a:gd name="connsiteX4" fmla="*/ 535377 w 986372"/>
                <a:gd name="connsiteY4" fmla="*/ 540433 h 1730912"/>
                <a:gd name="connsiteX5" fmla="*/ 535378 w 986372"/>
                <a:gd name="connsiteY5" fmla="*/ 72319 h 1730912"/>
                <a:gd name="connsiteX6" fmla="*/ 607696 w 986372"/>
                <a:gd name="connsiteY6" fmla="*/ 0 h 1730912"/>
                <a:gd name="connsiteX7" fmla="*/ 680015 w 986372"/>
                <a:gd name="connsiteY7" fmla="*/ 72319 h 1730912"/>
                <a:gd name="connsiteX8" fmla="*/ 680015 w 986372"/>
                <a:gd name="connsiteY8" fmla="*/ 540433 h 1730912"/>
                <a:gd name="connsiteX9" fmla="*/ 703493 w 986372"/>
                <a:gd name="connsiteY9" fmla="*/ 540433 h 1730912"/>
                <a:gd name="connsiteX10" fmla="*/ 703493 w 986372"/>
                <a:gd name="connsiteY10" fmla="*/ 135131 h 1730912"/>
                <a:gd name="connsiteX11" fmla="*/ 775812 w 986372"/>
                <a:gd name="connsiteY11" fmla="*/ 62813 h 1730912"/>
                <a:gd name="connsiteX12" fmla="*/ 848130 w 986372"/>
                <a:gd name="connsiteY12" fmla="*/ 135131 h 1730912"/>
                <a:gd name="connsiteX13" fmla="*/ 848130 w 986372"/>
                <a:gd name="connsiteY13" fmla="*/ 540433 h 1730912"/>
                <a:gd name="connsiteX14" fmla="*/ 869761 w 986372"/>
                <a:gd name="connsiteY14" fmla="*/ 540433 h 1730912"/>
                <a:gd name="connsiteX15" fmla="*/ 869761 w 986372"/>
                <a:gd name="connsiteY15" fmla="*/ 302262 h 1730912"/>
                <a:gd name="connsiteX16" fmla="*/ 905371 w 986372"/>
                <a:gd name="connsiteY16" fmla="*/ 248539 h 1730912"/>
                <a:gd name="connsiteX17" fmla="*/ 928065 w 986372"/>
                <a:gd name="connsiteY17" fmla="*/ 243958 h 1730912"/>
                <a:gd name="connsiteX18" fmla="*/ 950760 w 986372"/>
                <a:gd name="connsiteY18" fmla="*/ 248539 h 1730912"/>
                <a:gd name="connsiteX19" fmla="*/ 986369 w 986372"/>
                <a:gd name="connsiteY19" fmla="*/ 302262 h 1730912"/>
                <a:gd name="connsiteX20" fmla="*/ 986369 w 986372"/>
                <a:gd name="connsiteY20" fmla="*/ 618682 h 1730912"/>
                <a:gd name="connsiteX21" fmla="*/ 986372 w 986372"/>
                <a:gd name="connsiteY21" fmla="*/ 618696 h 1730912"/>
                <a:gd name="connsiteX22" fmla="*/ 986372 w 986372"/>
                <a:gd name="connsiteY22" fmla="*/ 813410 h 1730912"/>
                <a:gd name="connsiteX23" fmla="*/ 768409 w 986372"/>
                <a:gd name="connsiteY23" fmla="*/ 1080842 h 1730912"/>
                <a:gd name="connsiteX24" fmla="*/ 742538 w 986372"/>
                <a:gd name="connsiteY24" fmla="*/ 1083450 h 1730912"/>
                <a:gd name="connsiteX25" fmla="*/ 742108 w 986372"/>
                <a:gd name="connsiteY25" fmla="*/ 1163530 h 1730912"/>
                <a:gd name="connsiteX26" fmla="*/ 620480 w 986372"/>
                <a:gd name="connsiteY26" fmla="*/ 1486251 h 1730912"/>
                <a:gd name="connsiteX27" fmla="*/ 0 w 986372"/>
                <a:gd name="connsiteY27" fmla="*/ 1716932 h 1730912"/>
                <a:gd name="connsiteX28" fmla="*/ 34649 w 986372"/>
                <a:gd name="connsiteY28" fmla="*/ 1557250 h 1730912"/>
                <a:gd name="connsiteX29" fmla="*/ 489932 w 986372"/>
                <a:gd name="connsiteY29" fmla="*/ 1387986 h 1730912"/>
                <a:gd name="connsiteX30" fmla="*/ 579178 w 986372"/>
                <a:gd name="connsiteY30" fmla="*/ 1151186 h 1730912"/>
                <a:gd name="connsiteX31" fmla="*/ 574176 w 986372"/>
                <a:gd name="connsiteY31" fmla="*/ 1074665 h 1730912"/>
                <a:gd name="connsiteX32" fmla="*/ 546747 w 986372"/>
                <a:gd name="connsiteY32" fmla="*/ 1069824 h 1730912"/>
                <a:gd name="connsiteX33" fmla="*/ 373175 w 986372"/>
                <a:gd name="connsiteY33" fmla="*/ 868425 h 1730912"/>
                <a:gd name="connsiteX34" fmla="*/ 369154 w 986372"/>
                <a:gd name="connsiteY34" fmla="*/ 828544 h 1730912"/>
                <a:gd name="connsiteX35" fmla="*/ 111723 w 986372"/>
                <a:gd name="connsiteY35" fmla="*/ 571112 h 1730912"/>
                <a:gd name="connsiteX36" fmla="*/ 93046 w 986372"/>
                <a:gd name="connsiteY36" fmla="*/ 478994 h 1730912"/>
                <a:gd name="connsiteX37" fmla="*/ 111723 w 986372"/>
                <a:gd name="connsiteY37" fmla="*/ 450867 h 1730912"/>
                <a:gd name="connsiteX38" fmla="*/ 139850 w 986372"/>
                <a:gd name="connsiteY38" fmla="*/ 432190 h 1730912"/>
                <a:gd name="connsiteX39" fmla="*/ 231969 w 986372"/>
                <a:gd name="connsiteY39" fmla="*/ 450867 h 1730912"/>
                <a:gd name="connsiteX40" fmla="*/ 369107 w 986372"/>
                <a:gd name="connsiteY40" fmla="*/ 588005 h 1730912"/>
                <a:gd name="connsiteX41" fmla="*/ 369107 w 986372"/>
                <a:gd name="connsiteY41" fmla="*/ 163244 h 1730912"/>
                <a:gd name="connsiteX42" fmla="*/ 413276 w 986372"/>
                <a:gd name="connsiteY42" fmla="*/ 96609 h 1730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86372" h="1730912">
                  <a:moveTo>
                    <a:pt x="413276" y="96609"/>
                  </a:moveTo>
                  <a:cubicBezTo>
                    <a:pt x="421928" y="92949"/>
                    <a:pt x="431441" y="90925"/>
                    <a:pt x="441426" y="90925"/>
                  </a:cubicBezTo>
                  <a:cubicBezTo>
                    <a:pt x="481366" y="90925"/>
                    <a:pt x="513744" y="123304"/>
                    <a:pt x="513744" y="163244"/>
                  </a:cubicBezTo>
                  <a:lnTo>
                    <a:pt x="513745" y="540433"/>
                  </a:lnTo>
                  <a:lnTo>
                    <a:pt x="535377" y="540433"/>
                  </a:lnTo>
                  <a:lnTo>
                    <a:pt x="535378" y="72319"/>
                  </a:lnTo>
                  <a:cubicBezTo>
                    <a:pt x="535377" y="32378"/>
                    <a:pt x="567756" y="0"/>
                    <a:pt x="607696" y="0"/>
                  </a:cubicBezTo>
                  <a:cubicBezTo>
                    <a:pt x="647637" y="0"/>
                    <a:pt x="680015" y="32378"/>
                    <a:pt x="680015" y="72319"/>
                  </a:cubicBezTo>
                  <a:lnTo>
                    <a:pt x="680015" y="540433"/>
                  </a:lnTo>
                  <a:lnTo>
                    <a:pt x="703493" y="540433"/>
                  </a:lnTo>
                  <a:lnTo>
                    <a:pt x="703493" y="135131"/>
                  </a:lnTo>
                  <a:cubicBezTo>
                    <a:pt x="703493" y="95191"/>
                    <a:pt x="735872" y="62812"/>
                    <a:pt x="775812" y="62813"/>
                  </a:cubicBezTo>
                  <a:cubicBezTo>
                    <a:pt x="815752" y="62813"/>
                    <a:pt x="848131" y="95191"/>
                    <a:pt x="848130" y="135131"/>
                  </a:cubicBezTo>
                  <a:lnTo>
                    <a:pt x="848130" y="540433"/>
                  </a:lnTo>
                  <a:lnTo>
                    <a:pt x="869761" y="540433"/>
                  </a:lnTo>
                  <a:lnTo>
                    <a:pt x="869761" y="302262"/>
                  </a:lnTo>
                  <a:cubicBezTo>
                    <a:pt x="869761" y="278111"/>
                    <a:pt x="884445" y="257391"/>
                    <a:pt x="905371" y="248539"/>
                  </a:cubicBezTo>
                  <a:lnTo>
                    <a:pt x="928065" y="243958"/>
                  </a:lnTo>
                  <a:lnTo>
                    <a:pt x="950760" y="248539"/>
                  </a:lnTo>
                  <a:cubicBezTo>
                    <a:pt x="971686" y="257391"/>
                    <a:pt x="986369" y="278111"/>
                    <a:pt x="986369" y="302262"/>
                  </a:cubicBezTo>
                  <a:lnTo>
                    <a:pt x="986369" y="618682"/>
                  </a:lnTo>
                  <a:lnTo>
                    <a:pt x="986372" y="618696"/>
                  </a:lnTo>
                  <a:lnTo>
                    <a:pt x="986372" y="813410"/>
                  </a:lnTo>
                  <a:cubicBezTo>
                    <a:pt x="986372" y="945327"/>
                    <a:pt x="892800" y="1055388"/>
                    <a:pt x="768409" y="1080842"/>
                  </a:cubicBezTo>
                  <a:lnTo>
                    <a:pt x="742538" y="1083450"/>
                  </a:lnTo>
                  <a:lnTo>
                    <a:pt x="742108" y="1163530"/>
                  </a:lnTo>
                  <a:cubicBezTo>
                    <a:pt x="733417" y="1278258"/>
                    <a:pt x="692517" y="1390547"/>
                    <a:pt x="620480" y="1486251"/>
                  </a:cubicBezTo>
                  <a:cubicBezTo>
                    <a:pt x="476405" y="1677659"/>
                    <a:pt x="234123" y="1767734"/>
                    <a:pt x="0" y="1716932"/>
                  </a:cubicBezTo>
                  <a:lnTo>
                    <a:pt x="34649" y="1557250"/>
                  </a:lnTo>
                  <a:cubicBezTo>
                    <a:pt x="206439" y="1594527"/>
                    <a:pt x="384216" y="1528433"/>
                    <a:pt x="489932" y="1387986"/>
                  </a:cubicBezTo>
                  <a:cubicBezTo>
                    <a:pt x="542790" y="1317762"/>
                    <a:pt x="572801" y="1235369"/>
                    <a:pt x="579178" y="1151186"/>
                  </a:cubicBezTo>
                  <a:lnTo>
                    <a:pt x="574176" y="1074665"/>
                  </a:lnTo>
                  <a:lnTo>
                    <a:pt x="546747" y="1069824"/>
                  </a:lnTo>
                  <a:cubicBezTo>
                    <a:pt x="458947" y="1037676"/>
                    <a:pt x="392265" y="961719"/>
                    <a:pt x="373175" y="868425"/>
                  </a:cubicBezTo>
                  <a:lnTo>
                    <a:pt x="369154" y="828544"/>
                  </a:lnTo>
                  <a:lnTo>
                    <a:pt x="111723" y="571112"/>
                  </a:lnTo>
                  <a:cubicBezTo>
                    <a:pt x="86820" y="546209"/>
                    <a:pt x="80594" y="509700"/>
                    <a:pt x="93046" y="478994"/>
                  </a:cubicBezTo>
                  <a:lnTo>
                    <a:pt x="111723" y="450867"/>
                  </a:lnTo>
                  <a:lnTo>
                    <a:pt x="139850" y="432190"/>
                  </a:lnTo>
                  <a:cubicBezTo>
                    <a:pt x="170556" y="419738"/>
                    <a:pt x="207065" y="425964"/>
                    <a:pt x="231969" y="450867"/>
                  </a:cubicBezTo>
                  <a:lnTo>
                    <a:pt x="369107" y="588005"/>
                  </a:lnTo>
                  <a:lnTo>
                    <a:pt x="369107" y="163244"/>
                  </a:lnTo>
                  <a:cubicBezTo>
                    <a:pt x="369107" y="133289"/>
                    <a:pt x="387320" y="107587"/>
                    <a:pt x="413276" y="96609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1" name="フリーフォーム: 図形 120"/>
            <p:cNvSpPr/>
            <p:nvPr/>
          </p:nvSpPr>
          <p:spPr>
            <a:xfrm rot="19800000" flipH="1">
              <a:off x="506325" y="1764775"/>
              <a:ext cx="780389" cy="1369448"/>
            </a:xfrm>
            <a:custGeom>
              <a:avLst/>
              <a:gdLst>
                <a:gd name="connsiteX0" fmla="*/ 413276 w 986372"/>
                <a:gd name="connsiteY0" fmla="*/ 96609 h 1730912"/>
                <a:gd name="connsiteX1" fmla="*/ 441426 w 986372"/>
                <a:gd name="connsiteY1" fmla="*/ 90925 h 1730912"/>
                <a:gd name="connsiteX2" fmla="*/ 513744 w 986372"/>
                <a:gd name="connsiteY2" fmla="*/ 163244 h 1730912"/>
                <a:gd name="connsiteX3" fmla="*/ 513745 w 986372"/>
                <a:gd name="connsiteY3" fmla="*/ 540433 h 1730912"/>
                <a:gd name="connsiteX4" fmla="*/ 535377 w 986372"/>
                <a:gd name="connsiteY4" fmla="*/ 540433 h 1730912"/>
                <a:gd name="connsiteX5" fmla="*/ 535378 w 986372"/>
                <a:gd name="connsiteY5" fmla="*/ 72319 h 1730912"/>
                <a:gd name="connsiteX6" fmla="*/ 607696 w 986372"/>
                <a:gd name="connsiteY6" fmla="*/ 0 h 1730912"/>
                <a:gd name="connsiteX7" fmla="*/ 680015 w 986372"/>
                <a:gd name="connsiteY7" fmla="*/ 72319 h 1730912"/>
                <a:gd name="connsiteX8" fmla="*/ 680015 w 986372"/>
                <a:gd name="connsiteY8" fmla="*/ 540433 h 1730912"/>
                <a:gd name="connsiteX9" fmla="*/ 703493 w 986372"/>
                <a:gd name="connsiteY9" fmla="*/ 540433 h 1730912"/>
                <a:gd name="connsiteX10" fmla="*/ 703493 w 986372"/>
                <a:gd name="connsiteY10" fmla="*/ 135131 h 1730912"/>
                <a:gd name="connsiteX11" fmla="*/ 775812 w 986372"/>
                <a:gd name="connsiteY11" fmla="*/ 62813 h 1730912"/>
                <a:gd name="connsiteX12" fmla="*/ 848130 w 986372"/>
                <a:gd name="connsiteY12" fmla="*/ 135131 h 1730912"/>
                <a:gd name="connsiteX13" fmla="*/ 848130 w 986372"/>
                <a:gd name="connsiteY13" fmla="*/ 540433 h 1730912"/>
                <a:gd name="connsiteX14" fmla="*/ 869761 w 986372"/>
                <a:gd name="connsiteY14" fmla="*/ 540433 h 1730912"/>
                <a:gd name="connsiteX15" fmla="*/ 869761 w 986372"/>
                <a:gd name="connsiteY15" fmla="*/ 302262 h 1730912"/>
                <a:gd name="connsiteX16" fmla="*/ 905371 w 986372"/>
                <a:gd name="connsiteY16" fmla="*/ 248539 h 1730912"/>
                <a:gd name="connsiteX17" fmla="*/ 928065 w 986372"/>
                <a:gd name="connsiteY17" fmla="*/ 243958 h 1730912"/>
                <a:gd name="connsiteX18" fmla="*/ 950760 w 986372"/>
                <a:gd name="connsiteY18" fmla="*/ 248539 h 1730912"/>
                <a:gd name="connsiteX19" fmla="*/ 986369 w 986372"/>
                <a:gd name="connsiteY19" fmla="*/ 302262 h 1730912"/>
                <a:gd name="connsiteX20" fmla="*/ 986369 w 986372"/>
                <a:gd name="connsiteY20" fmla="*/ 618682 h 1730912"/>
                <a:gd name="connsiteX21" fmla="*/ 986372 w 986372"/>
                <a:gd name="connsiteY21" fmla="*/ 618696 h 1730912"/>
                <a:gd name="connsiteX22" fmla="*/ 986372 w 986372"/>
                <a:gd name="connsiteY22" fmla="*/ 813410 h 1730912"/>
                <a:gd name="connsiteX23" fmla="*/ 768409 w 986372"/>
                <a:gd name="connsiteY23" fmla="*/ 1080842 h 1730912"/>
                <a:gd name="connsiteX24" fmla="*/ 742538 w 986372"/>
                <a:gd name="connsiteY24" fmla="*/ 1083450 h 1730912"/>
                <a:gd name="connsiteX25" fmla="*/ 742108 w 986372"/>
                <a:gd name="connsiteY25" fmla="*/ 1163530 h 1730912"/>
                <a:gd name="connsiteX26" fmla="*/ 620480 w 986372"/>
                <a:gd name="connsiteY26" fmla="*/ 1486251 h 1730912"/>
                <a:gd name="connsiteX27" fmla="*/ 0 w 986372"/>
                <a:gd name="connsiteY27" fmla="*/ 1716932 h 1730912"/>
                <a:gd name="connsiteX28" fmla="*/ 34649 w 986372"/>
                <a:gd name="connsiteY28" fmla="*/ 1557250 h 1730912"/>
                <a:gd name="connsiteX29" fmla="*/ 489932 w 986372"/>
                <a:gd name="connsiteY29" fmla="*/ 1387986 h 1730912"/>
                <a:gd name="connsiteX30" fmla="*/ 579178 w 986372"/>
                <a:gd name="connsiteY30" fmla="*/ 1151186 h 1730912"/>
                <a:gd name="connsiteX31" fmla="*/ 574176 w 986372"/>
                <a:gd name="connsiteY31" fmla="*/ 1074665 h 1730912"/>
                <a:gd name="connsiteX32" fmla="*/ 546747 w 986372"/>
                <a:gd name="connsiteY32" fmla="*/ 1069824 h 1730912"/>
                <a:gd name="connsiteX33" fmla="*/ 373175 w 986372"/>
                <a:gd name="connsiteY33" fmla="*/ 868425 h 1730912"/>
                <a:gd name="connsiteX34" fmla="*/ 369154 w 986372"/>
                <a:gd name="connsiteY34" fmla="*/ 828544 h 1730912"/>
                <a:gd name="connsiteX35" fmla="*/ 111723 w 986372"/>
                <a:gd name="connsiteY35" fmla="*/ 571112 h 1730912"/>
                <a:gd name="connsiteX36" fmla="*/ 93046 w 986372"/>
                <a:gd name="connsiteY36" fmla="*/ 478994 h 1730912"/>
                <a:gd name="connsiteX37" fmla="*/ 111723 w 986372"/>
                <a:gd name="connsiteY37" fmla="*/ 450867 h 1730912"/>
                <a:gd name="connsiteX38" fmla="*/ 139850 w 986372"/>
                <a:gd name="connsiteY38" fmla="*/ 432190 h 1730912"/>
                <a:gd name="connsiteX39" fmla="*/ 231969 w 986372"/>
                <a:gd name="connsiteY39" fmla="*/ 450867 h 1730912"/>
                <a:gd name="connsiteX40" fmla="*/ 369107 w 986372"/>
                <a:gd name="connsiteY40" fmla="*/ 588005 h 1730912"/>
                <a:gd name="connsiteX41" fmla="*/ 369107 w 986372"/>
                <a:gd name="connsiteY41" fmla="*/ 163244 h 1730912"/>
                <a:gd name="connsiteX42" fmla="*/ 413276 w 986372"/>
                <a:gd name="connsiteY42" fmla="*/ 96609 h 1730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86372" h="1730912">
                  <a:moveTo>
                    <a:pt x="413276" y="96609"/>
                  </a:moveTo>
                  <a:cubicBezTo>
                    <a:pt x="421928" y="92949"/>
                    <a:pt x="431441" y="90925"/>
                    <a:pt x="441426" y="90925"/>
                  </a:cubicBezTo>
                  <a:cubicBezTo>
                    <a:pt x="481366" y="90925"/>
                    <a:pt x="513744" y="123304"/>
                    <a:pt x="513744" y="163244"/>
                  </a:cubicBezTo>
                  <a:lnTo>
                    <a:pt x="513745" y="540433"/>
                  </a:lnTo>
                  <a:lnTo>
                    <a:pt x="535377" y="540433"/>
                  </a:lnTo>
                  <a:lnTo>
                    <a:pt x="535378" y="72319"/>
                  </a:lnTo>
                  <a:cubicBezTo>
                    <a:pt x="535377" y="32378"/>
                    <a:pt x="567756" y="0"/>
                    <a:pt x="607696" y="0"/>
                  </a:cubicBezTo>
                  <a:cubicBezTo>
                    <a:pt x="647637" y="0"/>
                    <a:pt x="680015" y="32378"/>
                    <a:pt x="680015" y="72319"/>
                  </a:cubicBezTo>
                  <a:lnTo>
                    <a:pt x="680015" y="540433"/>
                  </a:lnTo>
                  <a:lnTo>
                    <a:pt x="703493" y="540433"/>
                  </a:lnTo>
                  <a:lnTo>
                    <a:pt x="703493" y="135131"/>
                  </a:lnTo>
                  <a:cubicBezTo>
                    <a:pt x="703493" y="95191"/>
                    <a:pt x="735872" y="62812"/>
                    <a:pt x="775812" y="62813"/>
                  </a:cubicBezTo>
                  <a:cubicBezTo>
                    <a:pt x="815752" y="62813"/>
                    <a:pt x="848131" y="95191"/>
                    <a:pt x="848130" y="135131"/>
                  </a:cubicBezTo>
                  <a:lnTo>
                    <a:pt x="848130" y="540433"/>
                  </a:lnTo>
                  <a:lnTo>
                    <a:pt x="869761" y="540433"/>
                  </a:lnTo>
                  <a:lnTo>
                    <a:pt x="869761" y="302262"/>
                  </a:lnTo>
                  <a:cubicBezTo>
                    <a:pt x="869761" y="278111"/>
                    <a:pt x="884445" y="257391"/>
                    <a:pt x="905371" y="248539"/>
                  </a:cubicBezTo>
                  <a:lnTo>
                    <a:pt x="928065" y="243958"/>
                  </a:lnTo>
                  <a:lnTo>
                    <a:pt x="950760" y="248539"/>
                  </a:lnTo>
                  <a:cubicBezTo>
                    <a:pt x="971686" y="257391"/>
                    <a:pt x="986369" y="278111"/>
                    <a:pt x="986369" y="302262"/>
                  </a:cubicBezTo>
                  <a:lnTo>
                    <a:pt x="986369" y="618682"/>
                  </a:lnTo>
                  <a:lnTo>
                    <a:pt x="986372" y="618696"/>
                  </a:lnTo>
                  <a:lnTo>
                    <a:pt x="986372" y="813410"/>
                  </a:lnTo>
                  <a:cubicBezTo>
                    <a:pt x="986372" y="945327"/>
                    <a:pt x="892800" y="1055388"/>
                    <a:pt x="768409" y="1080842"/>
                  </a:cubicBezTo>
                  <a:lnTo>
                    <a:pt x="742538" y="1083450"/>
                  </a:lnTo>
                  <a:lnTo>
                    <a:pt x="742108" y="1163530"/>
                  </a:lnTo>
                  <a:cubicBezTo>
                    <a:pt x="733417" y="1278258"/>
                    <a:pt x="692517" y="1390547"/>
                    <a:pt x="620480" y="1486251"/>
                  </a:cubicBezTo>
                  <a:cubicBezTo>
                    <a:pt x="476405" y="1677659"/>
                    <a:pt x="234123" y="1767734"/>
                    <a:pt x="0" y="1716932"/>
                  </a:cubicBezTo>
                  <a:lnTo>
                    <a:pt x="34649" y="1557250"/>
                  </a:lnTo>
                  <a:cubicBezTo>
                    <a:pt x="206439" y="1594527"/>
                    <a:pt x="384216" y="1528433"/>
                    <a:pt x="489932" y="1387986"/>
                  </a:cubicBezTo>
                  <a:cubicBezTo>
                    <a:pt x="542790" y="1317762"/>
                    <a:pt x="572801" y="1235369"/>
                    <a:pt x="579178" y="1151186"/>
                  </a:cubicBezTo>
                  <a:lnTo>
                    <a:pt x="574176" y="1074665"/>
                  </a:lnTo>
                  <a:lnTo>
                    <a:pt x="546747" y="1069824"/>
                  </a:lnTo>
                  <a:cubicBezTo>
                    <a:pt x="458947" y="1037676"/>
                    <a:pt x="392265" y="961719"/>
                    <a:pt x="373175" y="868425"/>
                  </a:cubicBezTo>
                  <a:lnTo>
                    <a:pt x="369154" y="828544"/>
                  </a:lnTo>
                  <a:lnTo>
                    <a:pt x="111723" y="571112"/>
                  </a:lnTo>
                  <a:cubicBezTo>
                    <a:pt x="86820" y="546209"/>
                    <a:pt x="80594" y="509700"/>
                    <a:pt x="93046" y="478994"/>
                  </a:cubicBezTo>
                  <a:lnTo>
                    <a:pt x="111723" y="450867"/>
                  </a:lnTo>
                  <a:lnTo>
                    <a:pt x="139850" y="432190"/>
                  </a:lnTo>
                  <a:cubicBezTo>
                    <a:pt x="170556" y="419738"/>
                    <a:pt x="207065" y="425964"/>
                    <a:pt x="231969" y="450867"/>
                  </a:cubicBezTo>
                  <a:lnTo>
                    <a:pt x="369107" y="588005"/>
                  </a:lnTo>
                  <a:lnTo>
                    <a:pt x="369107" y="163244"/>
                  </a:lnTo>
                  <a:cubicBezTo>
                    <a:pt x="369107" y="133289"/>
                    <a:pt x="387320" y="107587"/>
                    <a:pt x="413276" y="96609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2" name="グループ化 121"/>
            <p:cNvGrpSpPr/>
            <p:nvPr/>
          </p:nvGrpSpPr>
          <p:grpSpPr>
            <a:xfrm rot="900000">
              <a:off x="2564977" y="1620912"/>
              <a:ext cx="1305145" cy="1845205"/>
              <a:chOff x="2726843" y="1620912"/>
              <a:chExt cx="1305145" cy="1845205"/>
            </a:xfrm>
          </p:grpSpPr>
          <p:grpSp>
            <p:nvGrpSpPr>
              <p:cNvPr id="132" name="グループ化 131"/>
              <p:cNvGrpSpPr/>
              <p:nvPr/>
            </p:nvGrpSpPr>
            <p:grpSpPr>
              <a:xfrm>
                <a:off x="2726843" y="1620912"/>
                <a:ext cx="1305145" cy="1845205"/>
                <a:chOff x="3920285" y="1538790"/>
                <a:chExt cx="1305145" cy="1845205"/>
              </a:xfrm>
            </p:grpSpPr>
            <p:sp>
              <p:nvSpPr>
                <p:cNvPr id="136" name="四角形: 角を丸くする 135"/>
                <p:cNvSpPr/>
                <p:nvPr/>
              </p:nvSpPr>
              <p:spPr bwMode="auto">
                <a:xfrm>
                  <a:off x="3920285" y="1538790"/>
                  <a:ext cx="1305145" cy="1845205"/>
                </a:xfrm>
                <a:prstGeom prst="roundRect">
                  <a:avLst>
                    <a:gd name="adj" fmla="val 1774"/>
                  </a:avLst>
                </a:prstGeom>
                <a:pattFill prst="smGrid">
                  <a:fgClr>
                    <a:srgbClr val="0069B8"/>
                  </a:fgClr>
                  <a:bgClr>
                    <a:srgbClr val="0070C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テキスト ボックス 136"/>
                <p:cNvSpPr txBox="1"/>
                <p:nvPr/>
              </p:nvSpPr>
              <p:spPr>
                <a:xfrm>
                  <a:off x="4190315" y="1779809"/>
                  <a:ext cx="765085" cy="1226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+mj-ea"/>
                      <a:ea typeface="+mj-ea"/>
                    </a:rPr>
                    <a:t>年 金 手 帳</a:t>
                  </a:r>
                </a:p>
              </p:txBody>
            </p:sp>
          </p:grpSp>
          <p:sp>
            <p:nvSpPr>
              <p:cNvPr id="133" name="二等辺三角形 132"/>
              <p:cNvSpPr/>
              <p:nvPr/>
            </p:nvSpPr>
            <p:spPr bwMode="auto">
              <a:xfrm rot="10800000">
                <a:off x="3116567" y="2693287"/>
                <a:ext cx="464832" cy="250214"/>
              </a:xfrm>
              <a:prstGeom prst="triangl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アーチ 133"/>
              <p:cNvSpPr/>
              <p:nvPr/>
            </p:nvSpPr>
            <p:spPr bwMode="auto">
              <a:xfrm>
                <a:off x="2892027" y="2264736"/>
                <a:ext cx="375048" cy="375048"/>
              </a:xfrm>
              <a:prstGeom prst="blockArc">
                <a:avLst>
                  <a:gd name="adj1" fmla="val 10800000"/>
                  <a:gd name="adj2" fmla="val 0"/>
                  <a:gd name="adj3" fmla="val 16534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アーチ 134"/>
              <p:cNvSpPr/>
              <p:nvPr/>
            </p:nvSpPr>
            <p:spPr bwMode="auto">
              <a:xfrm>
                <a:off x="3511152" y="2264736"/>
                <a:ext cx="375048" cy="375048"/>
              </a:xfrm>
              <a:prstGeom prst="blockArc">
                <a:avLst>
                  <a:gd name="adj1" fmla="val 10800000"/>
                  <a:gd name="adj2" fmla="val 0"/>
                  <a:gd name="adj3" fmla="val 16534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3" name="グループ化 122"/>
            <p:cNvGrpSpPr/>
            <p:nvPr/>
          </p:nvGrpSpPr>
          <p:grpSpPr>
            <a:xfrm rot="20700000">
              <a:off x="1298129" y="1639962"/>
              <a:ext cx="1305145" cy="1845205"/>
              <a:chOff x="1307595" y="1639962"/>
              <a:chExt cx="1305145" cy="1845205"/>
            </a:xfrm>
          </p:grpSpPr>
          <p:grpSp>
            <p:nvGrpSpPr>
              <p:cNvPr id="124" name="グループ化 123"/>
              <p:cNvGrpSpPr/>
              <p:nvPr/>
            </p:nvGrpSpPr>
            <p:grpSpPr>
              <a:xfrm>
                <a:off x="1307595" y="1639962"/>
                <a:ext cx="1305145" cy="1845205"/>
                <a:chOff x="2567735" y="1538790"/>
                <a:chExt cx="1305145" cy="1845205"/>
              </a:xfrm>
            </p:grpSpPr>
            <p:sp>
              <p:nvSpPr>
                <p:cNvPr id="130" name="四角形: 角を丸くする 129"/>
                <p:cNvSpPr/>
                <p:nvPr/>
              </p:nvSpPr>
              <p:spPr bwMode="auto">
                <a:xfrm>
                  <a:off x="2567735" y="1538790"/>
                  <a:ext cx="1305145" cy="1845205"/>
                </a:xfrm>
                <a:prstGeom prst="roundRect">
                  <a:avLst>
                    <a:gd name="adj" fmla="val 1774"/>
                  </a:avLst>
                </a:prstGeom>
                <a:pattFill prst="smGrid">
                  <a:fgClr>
                    <a:srgbClr val="FF6600"/>
                  </a:fgClr>
                  <a:bgClr>
                    <a:srgbClr val="FF7B21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テキスト ボックス 130"/>
                <p:cNvSpPr txBox="1"/>
                <p:nvPr/>
              </p:nvSpPr>
              <p:spPr>
                <a:xfrm>
                  <a:off x="2837765" y="1779809"/>
                  <a:ext cx="765085" cy="1226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+mj-ea"/>
                      <a:ea typeface="+mj-ea"/>
                    </a:rPr>
                    <a:t>年 金 手 帳</a:t>
                  </a:r>
                </a:p>
              </p:txBody>
            </p:sp>
          </p:grpSp>
          <p:sp>
            <p:nvSpPr>
              <p:cNvPr id="125" name="楕円 124"/>
              <p:cNvSpPr/>
              <p:nvPr/>
            </p:nvSpPr>
            <p:spPr bwMode="auto">
              <a:xfrm>
                <a:off x="1513910" y="2244673"/>
                <a:ext cx="352407" cy="35240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125"/>
              <p:cNvSpPr/>
              <p:nvPr/>
            </p:nvSpPr>
            <p:spPr bwMode="auto">
              <a:xfrm>
                <a:off x="2072123" y="2244673"/>
                <a:ext cx="352407" cy="35240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二等辺三角形 126"/>
              <p:cNvSpPr/>
              <p:nvPr/>
            </p:nvSpPr>
            <p:spPr bwMode="auto">
              <a:xfrm rot="10800000">
                <a:off x="1824301" y="2744538"/>
                <a:ext cx="274415" cy="147713"/>
              </a:xfrm>
              <a:prstGeom prst="triangl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楕円 127"/>
              <p:cNvSpPr/>
              <p:nvPr/>
            </p:nvSpPr>
            <p:spPr bwMode="auto">
              <a:xfrm>
                <a:off x="1601640" y="2332743"/>
                <a:ext cx="176948" cy="17694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/>
              <p:cNvSpPr/>
              <p:nvPr/>
            </p:nvSpPr>
            <p:spPr bwMode="auto">
              <a:xfrm>
                <a:off x="2159853" y="2332743"/>
                <a:ext cx="176948" cy="17694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86305" y="859819"/>
            <a:ext cx="1109287" cy="1568302"/>
            <a:chOff x="2567735" y="1538790"/>
            <a:chExt cx="1305145" cy="1845205"/>
          </a:xfrm>
        </p:grpSpPr>
        <p:sp>
          <p:nvSpPr>
            <p:cNvPr id="3" name="四角形: 角を丸くする 2"/>
            <p:cNvSpPr/>
            <p:nvPr/>
          </p:nvSpPr>
          <p:spPr bwMode="auto">
            <a:xfrm>
              <a:off x="2567735" y="1538790"/>
              <a:ext cx="1305145" cy="1845205"/>
            </a:xfrm>
            <a:prstGeom prst="roundRect">
              <a:avLst>
                <a:gd name="adj" fmla="val 1774"/>
              </a:avLst>
            </a:prstGeom>
            <a:pattFill prst="smGrid">
              <a:fgClr>
                <a:srgbClr val="FF6600"/>
              </a:fgClr>
              <a:bgClr>
                <a:srgbClr val="FF7B21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2837765" y="1905001"/>
              <a:ext cx="765085" cy="12267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年 金 手 帳</a:t>
              </a: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2967163" y="2935399"/>
              <a:ext cx="506288" cy="811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社 会 保 険 庁</a:t>
              </a: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2570709" y="859819"/>
            <a:ext cx="1109287" cy="1568302"/>
            <a:chOff x="3920285" y="1538790"/>
            <a:chExt cx="1305145" cy="1845205"/>
          </a:xfrm>
        </p:grpSpPr>
        <p:sp>
          <p:nvSpPr>
            <p:cNvPr id="7" name="四角形: 角を丸くする 6"/>
            <p:cNvSpPr/>
            <p:nvPr/>
          </p:nvSpPr>
          <p:spPr bwMode="auto">
            <a:xfrm>
              <a:off x="3920285" y="1538790"/>
              <a:ext cx="1305145" cy="1845205"/>
            </a:xfrm>
            <a:prstGeom prst="roundRect">
              <a:avLst>
                <a:gd name="adj" fmla="val 1774"/>
              </a:avLst>
            </a:prstGeom>
            <a:pattFill prst="smGrid">
              <a:fgClr>
                <a:srgbClr val="0069B8"/>
              </a:fgClr>
              <a:bgClr>
                <a:srgbClr val="0070C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4190315" y="1905001"/>
              <a:ext cx="765085" cy="12267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年 金 手 帳</a:t>
              </a: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4319713" y="2935399"/>
              <a:ext cx="506288" cy="811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社 会 保 険 庁</a:t>
              </a: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134409" y="3004784"/>
            <a:ext cx="1388904" cy="1145231"/>
            <a:chOff x="1497195" y="3751037"/>
            <a:chExt cx="2237812" cy="1845205"/>
          </a:xfrm>
        </p:grpSpPr>
        <p:grpSp>
          <p:nvGrpSpPr>
            <p:cNvPr id="11" name="グループ化 10"/>
            <p:cNvGrpSpPr/>
            <p:nvPr/>
          </p:nvGrpSpPr>
          <p:grpSpPr>
            <a:xfrm rot="900000">
              <a:off x="2429862" y="3751037"/>
              <a:ext cx="1305145" cy="1845205"/>
              <a:chOff x="3920285" y="1538790"/>
              <a:chExt cx="1305145" cy="1845205"/>
            </a:xfrm>
          </p:grpSpPr>
          <p:sp>
            <p:nvSpPr>
              <p:cNvPr id="16" name="四角形: 角を丸くする 15"/>
              <p:cNvSpPr/>
              <p:nvPr/>
            </p:nvSpPr>
            <p:spPr bwMode="auto">
              <a:xfrm>
                <a:off x="3920285" y="1538790"/>
                <a:ext cx="1305145" cy="1845205"/>
              </a:xfrm>
              <a:prstGeom prst="roundRect">
                <a:avLst>
                  <a:gd name="adj" fmla="val 1774"/>
                </a:avLst>
              </a:prstGeom>
              <a:pattFill prst="smGrid">
                <a:fgClr>
                  <a:srgbClr val="0069B8"/>
                </a:fgClr>
                <a:bgClr>
                  <a:srgbClr val="0070C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テキスト ボックス 16"/>
              <p:cNvSpPr txBox="1"/>
              <p:nvPr/>
            </p:nvSpPr>
            <p:spPr>
              <a:xfrm>
                <a:off x="4190315" y="1905001"/>
                <a:ext cx="765085" cy="1226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  <p:sp>
            <p:nvSpPr>
              <p:cNvPr id="18" name="テキスト ボックス 17"/>
              <p:cNvSpPr txBox="1"/>
              <p:nvPr/>
            </p:nvSpPr>
            <p:spPr>
              <a:xfrm>
                <a:off x="4319713" y="2935399"/>
                <a:ext cx="506288" cy="811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社 会 保 険 庁</a:t>
                </a:r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 rot="20700000">
              <a:off x="1497195" y="3751037"/>
              <a:ext cx="1305145" cy="1845205"/>
              <a:chOff x="2567735" y="1538790"/>
              <a:chExt cx="1305145" cy="1845205"/>
            </a:xfrm>
          </p:grpSpPr>
          <p:sp>
            <p:nvSpPr>
              <p:cNvPr id="13" name="四角形: 角を丸くする 12"/>
              <p:cNvSpPr/>
              <p:nvPr/>
            </p:nvSpPr>
            <p:spPr bwMode="auto">
              <a:xfrm>
                <a:off x="2567735" y="1538790"/>
                <a:ext cx="1305145" cy="1845205"/>
              </a:xfrm>
              <a:prstGeom prst="roundRect">
                <a:avLst>
                  <a:gd name="adj" fmla="val 1774"/>
                </a:avLst>
              </a:prstGeom>
              <a:pattFill prst="smGrid">
                <a:fgClr>
                  <a:srgbClr val="FF6600"/>
                </a:fgClr>
                <a:bgClr>
                  <a:srgbClr val="FF7B21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テキスト ボックス 13"/>
              <p:cNvSpPr txBox="1"/>
              <p:nvPr/>
            </p:nvSpPr>
            <p:spPr>
              <a:xfrm>
                <a:off x="2837765" y="1905001"/>
                <a:ext cx="765085" cy="1226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  <p:sp>
            <p:nvSpPr>
              <p:cNvPr id="15" name="テキスト ボックス 14"/>
              <p:cNvSpPr txBox="1"/>
              <p:nvPr/>
            </p:nvSpPr>
            <p:spPr>
              <a:xfrm>
                <a:off x="2967163" y="2935399"/>
                <a:ext cx="506288" cy="811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社 会 保 険 庁</a:t>
                </a:r>
              </a:p>
            </p:txBody>
          </p:sp>
        </p:grpSp>
      </p:grpSp>
      <p:grpSp>
        <p:nvGrpSpPr>
          <p:cNvPr id="19" name="グループ化 18"/>
          <p:cNvGrpSpPr/>
          <p:nvPr/>
        </p:nvGrpSpPr>
        <p:grpSpPr>
          <a:xfrm>
            <a:off x="716168" y="4704471"/>
            <a:ext cx="1032463" cy="1622221"/>
            <a:chOff x="4443259" y="4025672"/>
            <a:chExt cx="1297140" cy="2038085"/>
          </a:xfrm>
        </p:grpSpPr>
        <p:sp>
          <p:nvSpPr>
            <p:cNvPr id="20" name="平行四辺形 19"/>
            <p:cNvSpPr/>
            <p:nvPr/>
          </p:nvSpPr>
          <p:spPr bwMode="auto">
            <a:xfrm rot="5400000">
              <a:off x="4164615" y="4304317"/>
              <a:ext cx="1854427" cy="1297140"/>
            </a:xfrm>
            <a:prstGeom prst="parallelogram">
              <a:avLst>
                <a:gd name="adj" fmla="val 8596"/>
              </a:avLst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平行四辺形 20"/>
            <p:cNvSpPr/>
            <p:nvPr/>
          </p:nvSpPr>
          <p:spPr bwMode="auto">
            <a:xfrm rot="5400000">
              <a:off x="4126515" y="4342416"/>
              <a:ext cx="1892528" cy="1259040"/>
            </a:xfrm>
            <a:prstGeom prst="parallelogram">
              <a:avLst>
                <a:gd name="adj" fmla="val 12105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2" name="平行四辺形 21"/>
            <p:cNvSpPr/>
            <p:nvPr/>
          </p:nvSpPr>
          <p:spPr bwMode="auto">
            <a:xfrm rot="5400000">
              <a:off x="4105811" y="4363122"/>
              <a:ext cx="1904717" cy="1229819"/>
            </a:xfrm>
            <a:prstGeom prst="parallelogram">
              <a:avLst>
                <a:gd name="adj" fmla="val 14687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3" name="平行四辺形 22"/>
            <p:cNvSpPr/>
            <p:nvPr/>
          </p:nvSpPr>
          <p:spPr bwMode="auto">
            <a:xfrm rot="5400000">
              <a:off x="4075972" y="4392963"/>
              <a:ext cx="1936466" cy="1201888"/>
            </a:xfrm>
            <a:prstGeom prst="parallelogram">
              <a:avLst>
                <a:gd name="adj" fmla="val 19572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平行四辺形 23"/>
            <p:cNvSpPr/>
            <p:nvPr/>
          </p:nvSpPr>
          <p:spPr bwMode="auto">
            <a:xfrm rot="5400000">
              <a:off x="4009166" y="4459768"/>
              <a:ext cx="2038084" cy="1169893"/>
            </a:xfrm>
            <a:prstGeom prst="parallelogram">
              <a:avLst/>
            </a:prstGeom>
            <a:pattFill prst="smGrid">
              <a:fgClr>
                <a:srgbClr val="0069B8"/>
              </a:fgClr>
              <a:bgClr>
                <a:srgbClr val="0070C0"/>
              </a:bgClr>
            </a:patt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4673916" y="4464115"/>
              <a:ext cx="686699" cy="21472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SlantDow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年 金 手 帳</a:t>
              </a: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4803314" y="5494514"/>
              <a:ext cx="454418" cy="14209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SlantDow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社 会 保 険 庁</a:t>
              </a: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2577337" y="4704472"/>
            <a:ext cx="1032463" cy="1622221"/>
            <a:chOff x="5881534" y="4025673"/>
            <a:chExt cx="1297140" cy="2038085"/>
          </a:xfrm>
        </p:grpSpPr>
        <p:sp>
          <p:nvSpPr>
            <p:cNvPr id="28" name="平行四辺形 27"/>
            <p:cNvSpPr/>
            <p:nvPr/>
          </p:nvSpPr>
          <p:spPr bwMode="auto">
            <a:xfrm rot="5400000">
              <a:off x="5602890" y="4304318"/>
              <a:ext cx="1854427" cy="1297140"/>
            </a:xfrm>
            <a:prstGeom prst="parallelogram">
              <a:avLst>
                <a:gd name="adj" fmla="val 8596"/>
              </a:avLst>
            </a:prstGeom>
            <a:solidFill>
              <a:srgbClr val="FFFF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平行四辺形 28"/>
            <p:cNvSpPr/>
            <p:nvPr/>
          </p:nvSpPr>
          <p:spPr bwMode="auto">
            <a:xfrm rot="5400000">
              <a:off x="5564790" y="4342417"/>
              <a:ext cx="1892528" cy="1259040"/>
            </a:xfrm>
            <a:prstGeom prst="parallelogram">
              <a:avLst>
                <a:gd name="adj" fmla="val 12105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0" name="平行四辺形 29"/>
            <p:cNvSpPr/>
            <p:nvPr/>
          </p:nvSpPr>
          <p:spPr bwMode="auto">
            <a:xfrm rot="5400000">
              <a:off x="5544086" y="4363123"/>
              <a:ext cx="1904717" cy="1229819"/>
            </a:xfrm>
            <a:prstGeom prst="parallelogram">
              <a:avLst>
                <a:gd name="adj" fmla="val 14687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1" name="平行四辺形 30"/>
            <p:cNvSpPr/>
            <p:nvPr/>
          </p:nvSpPr>
          <p:spPr bwMode="auto">
            <a:xfrm rot="5400000">
              <a:off x="5514247" y="4392964"/>
              <a:ext cx="1936466" cy="1201888"/>
            </a:xfrm>
            <a:prstGeom prst="parallelogram">
              <a:avLst>
                <a:gd name="adj" fmla="val 19572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平行四辺形 31"/>
            <p:cNvSpPr/>
            <p:nvPr/>
          </p:nvSpPr>
          <p:spPr bwMode="auto">
            <a:xfrm rot="5400000">
              <a:off x="5447441" y="4459769"/>
              <a:ext cx="2038084" cy="1169893"/>
            </a:xfrm>
            <a:prstGeom prst="parallelogram">
              <a:avLst/>
            </a:prstGeom>
            <a:pattFill prst="smGrid">
              <a:fgClr>
                <a:srgbClr val="FF6600"/>
              </a:fgClr>
              <a:bgClr>
                <a:srgbClr val="FF7B21"/>
              </a:bgClr>
            </a:patt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6112191" y="4464116"/>
              <a:ext cx="686699" cy="21472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SlantDow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年 金 手 帳</a:t>
              </a: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6241589" y="5494515"/>
              <a:ext cx="454418" cy="14209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SlantDow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+mj-ea"/>
                  <a:ea typeface="+mj-ea"/>
                </a:rPr>
                <a:t>社 会 保 険 庁</a:t>
              </a:r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8011183" y="3075293"/>
            <a:ext cx="1350190" cy="1004211"/>
            <a:chOff x="4862307" y="1227332"/>
            <a:chExt cx="2700380" cy="2008422"/>
          </a:xfrm>
        </p:grpSpPr>
        <p:grpSp>
          <p:nvGrpSpPr>
            <p:cNvPr id="36" name="グループ化 35"/>
            <p:cNvGrpSpPr/>
            <p:nvPr/>
          </p:nvGrpSpPr>
          <p:grpSpPr>
            <a:xfrm rot="900000">
              <a:off x="6098085" y="1227332"/>
              <a:ext cx="1305145" cy="1845205"/>
              <a:chOff x="3920285" y="1538790"/>
              <a:chExt cx="1305145" cy="1845205"/>
            </a:xfrm>
          </p:grpSpPr>
          <p:sp>
            <p:nvSpPr>
              <p:cNvPr id="49" name="四角形: 角を丸くする 48"/>
              <p:cNvSpPr/>
              <p:nvPr/>
            </p:nvSpPr>
            <p:spPr bwMode="auto">
              <a:xfrm>
                <a:off x="3920285" y="1538790"/>
                <a:ext cx="1305145" cy="1845205"/>
              </a:xfrm>
              <a:prstGeom prst="roundRect">
                <a:avLst>
                  <a:gd name="adj" fmla="val 1774"/>
                </a:avLst>
              </a:prstGeom>
              <a:pattFill prst="smGrid">
                <a:fgClr>
                  <a:srgbClr val="0069B8"/>
                </a:fgClr>
                <a:bgClr>
                  <a:srgbClr val="0070C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テキスト ボックス 49"/>
              <p:cNvSpPr txBox="1"/>
              <p:nvPr/>
            </p:nvSpPr>
            <p:spPr>
              <a:xfrm>
                <a:off x="4190315" y="1905001"/>
                <a:ext cx="765085" cy="1226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  <p:sp>
            <p:nvSpPr>
              <p:cNvPr id="51" name="テキスト ボックス 50"/>
              <p:cNvSpPr txBox="1"/>
              <p:nvPr/>
            </p:nvSpPr>
            <p:spPr>
              <a:xfrm>
                <a:off x="4319713" y="2935399"/>
                <a:ext cx="506288" cy="811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社 会 保 険 庁</a:t>
                </a:r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 rot="1800000">
              <a:off x="6257542" y="1308508"/>
              <a:ext cx="1305145" cy="1845205"/>
              <a:chOff x="3920285" y="1538790"/>
              <a:chExt cx="1305145" cy="1845205"/>
            </a:xfrm>
          </p:grpSpPr>
          <p:sp>
            <p:nvSpPr>
              <p:cNvPr id="46" name="四角形: 角を丸くする 45"/>
              <p:cNvSpPr/>
              <p:nvPr/>
            </p:nvSpPr>
            <p:spPr bwMode="auto">
              <a:xfrm>
                <a:off x="3920285" y="1538790"/>
                <a:ext cx="1305145" cy="1845205"/>
              </a:xfrm>
              <a:prstGeom prst="roundRect">
                <a:avLst>
                  <a:gd name="adj" fmla="val 1774"/>
                </a:avLst>
              </a:prstGeom>
              <a:pattFill prst="smGrid">
                <a:fgClr>
                  <a:srgbClr val="0069B8"/>
                </a:fgClr>
                <a:bgClr>
                  <a:srgbClr val="0070C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テキスト ボックス 46"/>
              <p:cNvSpPr txBox="1"/>
              <p:nvPr/>
            </p:nvSpPr>
            <p:spPr>
              <a:xfrm>
                <a:off x="4190315" y="1905001"/>
                <a:ext cx="765085" cy="1226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  <p:sp>
            <p:nvSpPr>
              <p:cNvPr id="48" name="テキスト ボックス 47"/>
              <p:cNvSpPr txBox="1"/>
              <p:nvPr/>
            </p:nvSpPr>
            <p:spPr>
              <a:xfrm>
                <a:off x="4319713" y="2935399"/>
                <a:ext cx="506288" cy="811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社 会 保 険 庁</a:t>
                </a:r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 rot="20700000">
              <a:off x="5165418" y="1227332"/>
              <a:ext cx="1305145" cy="1845205"/>
              <a:chOff x="2567735" y="1538790"/>
              <a:chExt cx="1305145" cy="1845205"/>
            </a:xfrm>
          </p:grpSpPr>
          <p:sp>
            <p:nvSpPr>
              <p:cNvPr id="43" name="四角形: 角を丸くする 42"/>
              <p:cNvSpPr/>
              <p:nvPr/>
            </p:nvSpPr>
            <p:spPr bwMode="auto">
              <a:xfrm>
                <a:off x="2567735" y="1538790"/>
                <a:ext cx="1305145" cy="1845205"/>
              </a:xfrm>
              <a:prstGeom prst="roundRect">
                <a:avLst>
                  <a:gd name="adj" fmla="val 1774"/>
                </a:avLst>
              </a:prstGeom>
              <a:pattFill prst="smGrid">
                <a:fgClr>
                  <a:srgbClr val="FF6600"/>
                </a:fgClr>
                <a:bgClr>
                  <a:srgbClr val="FF7B21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テキスト ボックス 43"/>
              <p:cNvSpPr txBox="1"/>
              <p:nvPr/>
            </p:nvSpPr>
            <p:spPr>
              <a:xfrm>
                <a:off x="2837765" y="1905001"/>
                <a:ext cx="765085" cy="1226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  <p:sp>
            <p:nvSpPr>
              <p:cNvPr id="45" name="テキスト ボックス 44"/>
              <p:cNvSpPr txBox="1"/>
              <p:nvPr/>
            </p:nvSpPr>
            <p:spPr>
              <a:xfrm>
                <a:off x="2967163" y="2935399"/>
                <a:ext cx="506288" cy="811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社 会 保 険 庁</a:t>
                </a:r>
              </a:p>
            </p:txBody>
          </p:sp>
        </p:grpSp>
        <p:grpSp>
          <p:nvGrpSpPr>
            <p:cNvPr id="39" name="グループ化 38"/>
            <p:cNvGrpSpPr/>
            <p:nvPr/>
          </p:nvGrpSpPr>
          <p:grpSpPr>
            <a:xfrm rot="19800000">
              <a:off x="4862307" y="1390549"/>
              <a:ext cx="1305145" cy="1845205"/>
              <a:chOff x="2567735" y="1538790"/>
              <a:chExt cx="1305145" cy="1845205"/>
            </a:xfrm>
          </p:grpSpPr>
          <p:sp>
            <p:nvSpPr>
              <p:cNvPr id="40" name="四角形: 角を丸くする 39"/>
              <p:cNvSpPr/>
              <p:nvPr/>
            </p:nvSpPr>
            <p:spPr bwMode="auto">
              <a:xfrm>
                <a:off x="2567735" y="1538790"/>
                <a:ext cx="1305145" cy="1845205"/>
              </a:xfrm>
              <a:prstGeom prst="roundRect">
                <a:avLst>
                  <a:gd name="adj" fmla="val 1774"/>
                </a:avLst>
              </a:prstGeom>
              <a:pattFill prst="smGrid">
                <a:fgClr>
                  <a:srgbClr val="FF6600"/>
                </a:fgClr>
                <a:bgClr>
                  <a:srgbClr val="FF7B21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テキスト ボックス 40"/>
              <p:cNvSpPr txBox="1"/>
              <p:nvPr/>
            </p:nvSpPr>
            <p:spPr>
              <a:xfrm>
                <a:off x="2837765" y="1905001"/>
                <a:ext cx="765085" cy="1226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  <p:sp>
            <p:nvSpPr>
              <p:cNvPr id="42" name="テキスト ボックス 41"/>
              <p:cNvSpPr txBox="1"/>
              <p:nvPr/>
            </p:nvSpPr>
            <p:spPr>
              <a:xfrm>
                <a:off x="2967163" y="2935399"/>
                <a:ext cx="506288" cy="811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社 会 保 険 庁</a:t>
                </a:r>
              </a:p>
            </p:txBody>
          </p:sp>
        </p:grpSp>
      </p:grpSp>
      <p:grpSp>
        <p:nvGrpSpPr>
          <p:cNvPr id="52" name="グループ化 51"/>
          <p:cNvGrpSpPr/>
          <p:nvPr/>
        </p:nvGrpSpPr>
        <p:grpSpPr>
          <a:xfrm>
            <a:off x="4333642" y="841557"/>
            <a:ext cx="1240117" cy="1579886"/>
            <a:chOff x="6963519" y="2956676"/>
            <a:chExt cx="1884163" cy="2400389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6963519" y="2956676"/>
              <a:ext cx="1305145" cy="1845205"/>
              <a:chOff x="2567735" y="1538790"/>
              <a:chExt cx="1305145" cy="1845205"/>
            </a:xfrm>
          </p:grpSpPr>
          <p:sp>
            <p:nvSpPr>
              <p:cNvPr id="58" name="四角形: 角を丸くする 57"/>
              <p:cNvSpPr/>
              <p:nvPr/>
            </p:nvSpPr>
            <p:spPr bwMode="auto">
              <a:xfrm>
                <a:off x="2567735" y="1538790"/>
                <a:ext cx="1305145" cy="1845205"/>
              </a:xfrm>
              <a:prstGeom prst="roundRect">
                <a:avLst>
                  <a:gd name="adj" fmla="val 1774"/>
                </a:avLst>
              </a:prstGeom>
              <a:pattFill prst="smGrid">
                <a:fgClr>
                  <a:srgbClr val="FF6600"/>
                </a:fgClr>
                <a:bgClr>
                  <a:srgbClr val="FF7B21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テキスト ボックス 58"/>
              <p:cNvSpPr txBox="1"/>
              <p:nvPr/>
            </p:nvSpPr>
            <p:spPr>
              <a:xfrm>
                <a:off x="2837765" y="1905001"/>
                <a:ext cx="765085" cy="1226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  <p:sp>
            <p:nvSpPr>
              <p:cNvPr id="60" name="テキスト ボックス 59"/>
              <p:cNvSpPr txBox="1"/>
              <p:nvPr/>
            </p:nvSpPr>
            <p:spPr>
              <a:xfrm>
                <a:off x="2967163" y="2935399"/>
                <a:ext cx="506288" cy="811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社 会 保 険 庁</a:t>
                </a:r>
              </a:p>
            </p:txBody>
          </p:sp>
        </p:grpSp>
        <p:grpSp>
          <p:nvGrpSpPr>
            <p:cNvPr id="54" name="グループ化 53"/>
            <p:cNvGrpSpPr/>
            <p:nvPr/>
          </p:nvGrpSpPr>
          <p:grpSpPr>
            <a:xfrm>
              <a:off x="7542537" y="3511860"/>
              <a:ext cx="1305145" cy="1845205"/>
              <a:chOff x="3920285" y="1538790"/>
              <a:chExt cx="1305145" cy="1845205"/>
            </a:xfrm>
          </p:grpSpPr>
          <p:sp>
            <p:nvSpPr>
              <p:cNvPr id="55" name="四角形: 角を丸くする 54"/>
              <p:cNvSpPr/>
              <p:nvPr/>
            </p:nvSpPr>
            <p:spPr bwMode="auto">
              <a:xfrm>
                <a:off x="3920285" y="1538790"/>
                <a:ext cx="1305145" cy="1845205"/>
              </a:xfrm>
              <a:prstGeom prst="roundRect">
                <a:avLst>
                  <a:gd name="adj" fmla="val 1774"/>
                </a:avLst>
              </a:prstGeom>
              <a:pattFill prst="smGrid">
                <a:fgClr>
                  <a:srgbClr val="0069B8"/>
                </a:fgClr>
                <a:bgClr>
                  <a:srgbClr val="0070C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テキスト ボックス 55"/>
              <p:cNvSpPr txBox="1"/>
              <p:nvPr/>
            </p:nvSpPr>
            <p:spPr>
              <a:xfrm>
                <a:off x="4190315" y="1905001"/>
                <a:ext cx="765085" cy="1226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  <p:sp>
            <p:nvSpPr>
              <p:cNvPr id="57" name="テキスト ボックス 56"/>
              <p:cNvSpPr txBox="1"/>
              <p:nvPr/>
            </p:nvSpPr>
            <p:spPr>
              <a:xfrm>
                <a:off x="4319713" y="2935399"/>
                <a:ext cx="506288" cy="811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社 会 保 険 庁</a:t>
                </a:r>
              </a:p>
            </p:txBody>
          </p:sp>
        </p:grpSp>
      </p:grpSp>
      <p:grpSp>
        <p:nvGrpSpPr>
          <p:cNvPr id="61" name="グループ化 60"/>
          <p:cNvGrpSpPr/>
          <p:nvPr/>
        </p:nvGrpSpPr>
        <p:grpSpPr>
          <a:xfrm>
            <a:off x="6242443" y="859819"/>
            <a:ext cx="1150663" cy="1568167"/>
            <a:chOff x="2567735" y="1538790"/>
            <a:chExt cx="1305145" cy="1845205"/>
          </a:xfrm>
        </p:grpSpPr>
        <p:sp>
          <p:nvSpPr>
            <p:cNvPr id="62" name="四角形: 角を丸くする 61"/>
            <p:cNvSpPr/>
            <p:nvPr/>
          </p:nvSpPr>
          <p:spPr bwMode="auto">
            <a:xfrm>
              <a:off x="2567735" y="1538790"/>
              <a:ext cx="1305145" cy="1845205"/>
            </a:xfrm>
            <a:prstGeom prst="roundRect">
              <a:avLst>
                <a:gd name="adj" fmla="val 1774"/>
              </a:avLst>
            </a:prstGeom>
            <a:pattFill prst="smGrid">
              <a:fgClr>
                <a:srgbClr val="FF6600"/>
              </a:fgClr>
              <a:bgClr>
                <a:srgbClr val="FF7B21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2742099" y="1813353"/>
              <a:ext cx="956418" cy="30597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+mj-ea"/>
                  <a:ea typeface="+mj-ea"/>
                </a:rPr>
                <a:t>年 金 手 帳</a:t>
              </a:r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2903856" y="2874752"/>
              <a:ext cx="632902" cy="20247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+mj-ea"/>
                  <a:ea typeface="+mj-ea"/>
                </a:rPr>
                <a:t>社 会 保 険 庁</a:t>
              </a:r>
            </a:p>
          </p:txBody>
        </p:sp>
      </p:grpSp>
      <p:grpSp>
        <p:nvGrpSpPr>
          <p:cNvPr id="65" name="グループ化 64"/>
          <p:cNvGrpSpPr/>
          <p:nvPr/>
        </p:nvGrpSpPr>
        <p:grpSpPr>
          <a:xfrm>
            <a:off x="8136206" y="859819"/>
            <a:ext cx="1150663" cy="1568167"/>
            <a:chOff x="3920285" y="1538790"/>
            <a:chExt cx="1305145" cy="1845205"/>
          </a:xfrm>
        </p:grpSpPr>
        <p:sp>
          <p:nvSpPr>
            <p:cNvPr id="66" name="四角形: 角を丸くする 65"/>
            <p:cNvSpPr/>
            <p:nvPr/>
          </p:nvSpPr>
          <p:spPr bwMode="auto">
            <a:xfrm>
              <a:off x="3920285" y="1538790"/>
              <a:ext cx="1305145" cy="1845205"/>
            </a:xfrm>
            <a:prstGeom prst="roundRect">
              <a:avLst>
                <a:gd name="adj" fmla="val 1774"/>
              </a:avLst>
            </a:prstGeom>
            <a:pattFill prst="smGrid">
              <a:fgClr>
                <a:srgbClr val="0069B8"/>
              </a:fgClr>
              <a:bgClr>
                <a:srgbClr val="0070C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4094649" y="1813353"/>
              <a:ext cx="956418" cy="30597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+mj-ea"/>
                  <a:ea typeface="+mj-ea"/>
                </a:rPr>
                <a:t>年 金 手 帳</a:t>
              </a:r>
            </a:p>
          </p:txBody>
        </p:sp>
        <p:sp>
          <p:nvSpPr>
            <p:cNvPr id="68" name="テキスト ボックス 67"/>
            <p:cNvSpPr txBox="1"/>
            <p:nvPr/>
          </p:nvSpPr>
          <p:spPr>
            <a:xfrm>
              <a:off x="4256406" y="2874752"/>
              <a:ext cx="632902" cy="20247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+mj-ea"/>
                  <a:ea typeface="+mj-ea"/>
                </a:rPr>
                <a:t>社 会 保 険 庁</a:t>
              </a:r>
            </a:p>
          </p:txBody>
        </p:sp>
      </p:grpSp>
      <p:grpSp>
        <p:nvGrpSpPr>
          <p:cNvPr id="69" name="グループ化 68"/>
          <p:cNvGrpSpPr/>
          <p:nvPr/>
        </p:nvGrpSpPr>
        <p:grpSpPr>
          <a:xfrm>
            <a:off x="2532207" y="2798930"/>
            <a:ext cx="1090916" cy="1542329"/>
            <a:chOff x="2726843" y="1620912"/>
            <a:chExt cx="1305145" cy="1845205"/>
          </a:xfrm>
        </p:grpSpPr>
        <p:grpSp>
          <p:nvGrpSpPr>
            <p:cNvPr id="70" name="グループ化 69"/>
            <p:cNvGrpSpPr/>
            <p:nvPr/>
          </p:nvGrpSpPr>
          <p:grpSpPr>
            <a:xfrm>
              <a:off x="2726843" y="1620912"/>
              <a:ext cx="1305145" cy="1845205"/>
              <a:chOff x="3920285" y="1538790"/>
              <a:chExt cx="1305145" cy="1845205"/>
            </a:xfrm>
          </p:grpSpPr>
          <p:sp>
            <p:nvSpPr>
              <p:cNvPr id="74" name="四角形: 角を丸くする 73"/>
              <p:cNvSpPr/>
              <p:nvPr/>
            </p:nvSpPr>
            <p:spPr bwMode="auto">
              <a:xfrm>
                <a:off x="3920285" y="1538790"/>
                <a:ext cx="1305145" cy="1845205"/>
              </a:xfrm>
              <a:prstGeom prst="roundRect">
                <a:avLst>
                  <a:gd name="adj" fmla="val 1774"/>
                </a:avLst>
              </a:prstGeom>
              <a:pattFill prst="smGrid">
                <a:fgClr>
                  <a:srgbClr val="0069B8"/>
                </a:fgClr>
                <a:bgClr>
                  <a:srgbClr val="0070C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テキスト ボックス 74"/>
              <p:cNvSpPr txBox="1"/>
              <p:nvPr/>
            </p:nvSpPr>
            <p:spPr>
              <a:xfrm>
                <a:off x="4190315" y="1779809"/>
                <a:ext cx="765085" cy="1226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</p:grpSp>
        <p:sp>
          <p:nvSpPr>
            <p:cNvPr id="71" name="二等辺三角形 70"/>
            <p:cNvSpPr/>
            <p:nvPr/>
          </p:nvSpPr>
          <p:spPr bwMode="auto">
            <a:xfrm rot="10800000">
              <a:off x="3116567" y="2693287"/>
              <a:ext cx="464832" cy="250214"/>
            </a:xfrm>
            <a:prstGeom prst="triangl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" name="アーチ 71"/>
            <p:cNvSpPr/>
            <p:nvPr/>
          </p:nvSpPr>
          <p:spPr bwMode="auto">
            <a:xfrm>
              <a:off x="2892027" y="2264736"/>
              <a:ext cx="375048" cy="375048"/>
            </a:xfrm>
            <a:prstGeom prst="blockArc">
              <a:avLst>
                <a:gd name="adj1" fmla="val 10800000"/>
                <a:gd name="adj2" fmla="val 0"/>
                <a:gd name="adj3" fmla="val 16534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" name="アーチ 72"/>
            <p:cNvSpPr/>
            <p:nvPr/>
          </p:nvSpPr>
          <p:spPr bwMode="auto">
            <a:xfrm>
              <a:off x="3511152" y="2264736"/>
              <a:ext cx="375048" cy="375048"/>
            </a:xfrm>
            <a:prstGeom prst="blockArc">
              <a:avLst>
                <a:gd name="adj1" fmla="val 10800000"/>
                <a:gd name="adj2" fmla="val 0"/>
                <a:gd name="adj3" fmla="val 16534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6" name="グループ化 75"/>
          <p:cNvGrpSpPr/>
          <p:nvPr/>
        </p:nvGrpSpPr>
        <p:grpSpPr>
          <a:xfrm>
            <a:off x="686305" y="2817980"/>
            <a:ext cx="1090916" cy="1542329"/>
            <a:chOff x="1307595" y="1639962"/>
            <a:chExt cx="1305145" cy="1845205"/>
          </a:xfrm>
        </p:grpSpPr>
        <p:grpSp>
          <p:nvGrpSpPr>
            <p:cNvPr id="77" name="グループ化 76"/>
            <p:cNvGrpSpPr/>
            <p:nvPr/>
          </p:nvGrpSpPr>
          <p:grpSpPr>
            <a:xfrm>
              <a:off x="1307595" y="1639962"/>
              <a:ext cx="1305145" cy="1845205"/>
              <a:chOff x="2567735" y="1538790"/>
              <a:chExt cx="1305145" cy="1845205"/>
            </a:xfrm>
          </p:grpSpPr>
          <p:sp>
            <p:nvSpPr>
              <p:cNvPr id="83" name="四角形: 角を丸くする 82"/>
              <p:cNvSpPr/>
              <p:nvPr/>
            </p:nvSpPr>
            <p:spPr bwMode="auto">
              <a:xfrm>
                <a:off x="2567735" y="1538790"/>
                <a:ext cx="1305145" cy="1845205"/>
              </a:xfrm>
              <a:prstGeom prst="roundRect">
                <a:avLst>
                  <a:gd name="adj" fmla="val 1774"/>
                </a:avLst>
              </a:prstGeom>
              <a:pattFill prst="smGrid">
                <a:fgClr>
                  <a:srgbClr val="FF6600"/>
                </a:fgClr>
                <a:bgClr>
                  <a:srgbClr val="FF7B21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テキスト ボックス 83"/>
              <p:cNvSpPr txBox="1"/>
              <p:nvPr/>
            </p:nvSpPr>
            <p:spPr>
              <a:xfrm>
                <a:off x="2837765" y="1779809"/>
                <a:ext cx="765085" cy="1226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</p:grpSp>
        <p:sp>
          <p:nvSpPr>
            <p:cNvPr id="78" name="楕円 77"/>
            <p:cNvSpPr/>
            <p:nvPr/>
          </p:nvSpPr>
          <p:spPr bwMode="auto">
            <a:xfrm>
              <a:off x="1513910" y="2244673"/>
              <a:ext cx="352407" cy="352407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楕円 78"/>
            <p:cNvSpPr/>
            <p:nvPr/>
          </p:nvSpPr>
          <p:spPr bwMode="auto">
            <a:xfrm>
              <a:off x="2072123" y="2244673"/>
              <a:ext cx="352407" cy="352407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二等辺三角形 79"/>
            <p:cNvSpPr/>
            <p:nvPr/>
          </p:nvSpPr>
          <p:spPr bwMode="auto">
            <a:xfrm rot="10800000">
              <a:off x="1824301" y="2744538"/>
              <a:ext cx="274415" cy="147713"/>
            </a:xfrm>
            <a:prstGeom prst="triangl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" name="楕円 80"/>
            <p:cNvSpPr/>
            <p:nvPr/>
          </p:nvSpPr>
          <p:spPr bwMode="auto">
            <a:xfrm>
              <a:off x="1601640" y="2332743"/>
              <a:ext cx="176948" cy="17694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楕円 81"/>
            <p:cNvSpPr/>
            <p:nvPr/>
          </p:nvSpPr>
          <p:spPr bwMode="auto">
            <a:xfrm>
              <a:off x="2159853" y="2332743"/>
              <a:ext cx="176948" cy="17694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6304735" y="4704471"/>
            <a:ext cx="1032463" cy="1622221"/>
            <a:chOff x="4443259" y="4025672"/>
            <a:chExt cx="1297140" cy="2038085"/>
          </a:xfrm>
        </p:grpSpPr>
        <p:sp>
          <p:nvSpPr>
            <p:cNvPr id="86" name="平行四辺形 85"/>
            <p:cNvSpPr/>
            <p:nvPr/>
          </p:nvSpPr>
          <p:spPr bwMode="auto">
            <a:xfrm rot="5400000">
              <a:off x="4164615" y="4304317"/>
              <a:ext cx="1854427" cy="1297140"/>
            </a:xfrm>
            <a:prstGeom prst="parallelogram">
              <a:avLst>
                <a:gd name="adj" fmla="val 8596"/>
              </a:avLst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平行四辺形 86"/>
            <p:cNvSpPr/>
            <p:nvPr/>
          </p:nvSpPr>
          <p:spPr bwMode="auto">
            <a:xfrm rot="5400000">
              <a:off x="4126515" y="4342416"/>
              <a:ext cx="1892528" cy="1259040"/>
            </a:xfrm>
            <a:prstGeom prst="parallelogram">
              <a:avLst>
                <a:gd name="adj" fmla="val 12105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8" name="平行四辺形 87"/>
            <p:cNvSpPr/>
            <p:nvPr/>
          </p:nvSpPr>
          <p:spPr bwMode="auto">
            <a:xfrm rot="5400000">
              <a:off x="4105811" y="4363122"/>
              <a:ext cx="1904717" cy="1229819"/>
            </a:xfrm>
            <a:prstGeom prst="parallelogram">
              <a:avLst>
                <a:gd name="adj" fmla="val 14687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9" name="平行四辺形 88"/>
            <p:cNvSpPr/>
            <p:nvPr/>
          </p:nvSpPr>
          <p:spPr bwMode="auto">
            <a:xfrm rot="5400000">
              <a:off x="4075972" y="4392963"/>
              <a:ext cx="1936466" cy="1201888"/>
            </a:xfrm>
            <a:prstGeom prst="parallelogram">
              <a:avLst>
                <a:gd name="adj" fmla="val 19572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平行四辺形 89"/>
            <p:cNvSpPr/>
            <p:nvPr/>
          </p:nvSpPr>
          <p:spPr bwMode="auto">
            <a:xfrm rot="5400000">
              <a:off x="4009166" y="4459768"/>
              <a:ext cx="2038084" cy="1169893"/>
            </a:xfrm>
            <a:prstGeom prst="parallelogram">
              <a:avLst/>
            </a:prstGeom>
            <a:pattFill prst="smGrid">
              <a:fgClr>
                <a:srgbClr val="0069B8"/>
              </a:fgClr>
              <a:bgClr>
                <a:srgbClr val="0070C0"/>
              </a:bgClr>
            </a:patt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" name="テキスト ボックス 90"/>
            <p:cNvSpPr txBox="1"/>
            <p:nvPr/>
          </p:nvSpPr>
          <p:spPr>
            <a:xfrm>
              <a:off x="4606184" y="4289989"/>
              <a:ext cx="822164" cy="5629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SlantDown">
                <a:avLst>
                  <a:gd name="adj" fmla="val 64748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+mj-ea"/>
                  <a:ea typeface="+mj-ea"/>
                </a:rPr>
                <a:t>年 金 手 帳</a:t>
              </a:r>
            </a:p>
          </p:txBody>
        </p:sp>
        <p:sp>
          <p:nvSpPr>
            <p:cNvPr id="92" name="テキスト ボックス 91"/>
            <p:cNvSpPr txBox="1"/>
            <p:nvPr/>
          </p:nvSpPr>
          <p:spPr>
            <a:xfrm>
              <a:off x="4758494" y="5379287"/>
              <a:ext cx="544058" cy="37254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SlantDown">
                <a:avLst>
                  <a:gd name="adj" fmla="val 63621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+mj-ea"/>
                  <a:ea typeface="+mj-ea"/>
                </a:rPr>
                <a:t>社 会 保 険 庁</a:t>
              </a:r>
            </a:p>
          </p:txBody>
        </p:sp>
      </p:grpSp>
      <p:grpSp>
        <p:nvGrpSpPr>
          <p:cNvPr id="93" name="グループ化 92"/>
          <p:cNvGrpSpPr/>
          <p:nvPr/>
        </p:nvGrpSpPr>
        <p:grpSpPr>
          <a:xfrm>
            <a:off x="8170047" y="4704472"/>
            <a:ext cx="1032463" cy="1622221"/>
            <a:chOff x="8809504" y="4025673"/>
            <a:chExt cx="1297140" cy="2038085"/>
          </a:xfrm>
        </p:grpSpPr>
        <p:grpSp>
          <p:nvGrpSpPr>
            <p:cNvPr id="94" name="グループ化 93"/>
            <p:cNvGrpSpPr/>
            <p:nvPr/>
          </p:nvGrpSpPr>
          <p:grpSpPr>
            <a:xfrm>
              <a:off x="8809504" y="4025673"/>
              <a:ext cx="1297140" cy="2038085"/>
              <a:chOff x="5881534" y="4025673"/>
              <a:chExt cx="1297140" cy="2038085"/>
            </a:xfrm>
          </p:grpSpPr>
          <p:sp>
            <p:nvSpPr>
              <p:cNvPr id="97" name="平行四辺形 96"/>
              <p:cNvSpPr/>
              <p:nvPr/>
            </p:nvSpPr>
            <p:spPr bwMode="auto">
              <a:xfrm rot="5400000">
                <a:off x="5602890" y="4304318"/>
                <a:ext cx="1854427" cy="1297140"/>
              </a:xfrm>
              <a:prstGeom prst="parallelogram">
                <a:avLst>
                  <a:gd name="adj" fmla="val 8596"/>
                </a:avLst>
              </a:prstGeom>
              <a:solidFill>
                <a:srgbClr val="FFFF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平行四辺形 97"/>
              <p:cNvSpPr/>
              <p:nvPr/>
            </p:nvSpPr>
            <p:spPr bwMode="auto">
              <a:xfrm rot="5400000">
                <a:off x="5564790" y="4342417"/>
                <a:ext cx="1892528" cy="1259040"/>
              </a:xfrm>
              <a:prstGeom prst="parallelogram">
                <a:avLst>
                  <a:gd name="adj" fmla="val 12105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9" name="平行四辺形 98"/>
              <p:cNvSpPr/>
              <p:nvPr/>
            </p:nvSpPr>
            <p:spPr bwMode="auto">
              <a:xfrm rot="5400000">
                <a:off x="5544086" y="4363123"/>
                <a:ext cx="1904717" cy="1229819"/>
              </a:xfrm>
              <a:prstGeom prst="parallelogram">
                <a:avLst>
                  <a:gd name="adj" fmla="val 14687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0" name="平行四辺形 99"/>
              <p:cNvSpPr/>
              <p:nvPr/>
            </p:nvSpPr>
            <p:spPr bwMode="auto">
              <a:xfrm rot="5400000">
                <a:off x="5514247" y="4392964"/>
                <a:ext cx="1936466" cy="1201888"/>
              </a:xfrm>
              <a:prstGeom prst="parallelogram">
                <a:avLst>
                  <a:gd name="adj" fmla="val 19572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平行四辺形 100"/>
              <p:cNvSpPr/>
              <p:nvPr/>
            </p:nvSpPr>
            <p:spPr bwMode="auto">
              <a:xfrm rot="5400000">
                <a:off x="5447441" y="4459769"/>
                <a:ext cx="2038084" cy="1169893"/>
              </a:xfrm>
              <a:prstGeom prst="parallelogram">
                <a:avLst/>
              </a:prstGeom>
              <a:pattFill prst="smGrid">
                <a:fgClr>
                  <a:srgbClr val="FF6600"/>
                </a:fgClr>
                <a:bgClr>
                  <a:srgbClr val="FF7B21"/>
                </a:bgClr>
              </a:patt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5" name="テキスト ボックス 94"/>
            <p:cNvSpPr txBox="1"/>
            <p:nvPr/>
          </p:nvSpPr>
          <p:spPr>
            <a:xfrm>
              <a:off x="8962904" y="4289989"/>
              <a:ext cx="822164" cy="5629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SlantDown">
                <a:avLst>
                  <a:gd name="adj" fmla="val 64748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+mj-ea"/>
                  <a:ea typeface="+mj-ea"/>
                </a:rPr>
                <a:t>年 金 手 帳</a:t>
              </a:r>
            </a:p>
          </p:txBody>
        </p:sp>
        <p:sp>
          <p:nvSpPr>
            <p:cNvPr id="96" name="テキスト ボックス 95"/>
            <p:cNvSpPr txBox="1"/>
            <p:nvPr/>
          </p:nvSpPr>
          <p:spPr>
            <a:xfrm>
              <a:off x="9115214" y="5379287"/>
              <a:ext cx="544058" cy="37254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SlantDown">
                <a:avLst>
                  <a:gd name="adj" fmla="val 63621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+mj-ea"/>
                  <a:ea typeface="+mj-ea"/>
                </a:rPr>
                <a:t>社 会 保 険 庁</a:t>
              </a:r>
            </a:p>
          </p:txBody>
        </p:sp>
      </p:grpSp>
      <p:grpSp>
        <p:nvGrpSpPr>
          <p:cNvPr id="102" name="グループ化 101"/>
          <p:cNvGrpSpPr/>
          <p:nvPr/>
        </p:nvGrpSpPr>
        <p:grpSpPr>
          <a:xfrm>
            <a:off x="4146976" y="4803072"/>
            <a:ext cx="1589985" cy="1455588"/>
            <a:chOff x="4695208" y="3952893"/>
            <a:chExt cx="2305763" cy="2110864"/>
          </a:xfrm>
        </p:grpSpPr>
        <p:grpSp>
          <p:nvGrpSpPr>
            <p:cNvPr id="103" name="グループ化 102"/>
            <p:cNvGrpSpPr/>
            <p:nvPr/>
          </p:nvGrpSpPr>
          <p:grpSpPr>
            <a:xfrm>
              <a:off x="4695208" y="4025672"/>
              <a:ext cx="1297140" cy="2038085"/>
              <a:chOff x="4443259" y="4025672"/>
              <a:chExt cx="1297140" cy="2038085"/>
            </a:xfrm>
          </p:grpSpPr>
          <p:sp>
            <p:nvSpPr>
              <p:cNvPr id="112" name="平行四辺形 111"/>
              <p:cNvSpPr/>
              <p:nvPr/>
            </p:nvSpPr>
            <p:spPr bwMode="auto">
              <a:xfrm rot="5400000">
                <a:off x="4164615" y="4304317"/>
                <a:ext cx="1854427" cy="1297140"/>
              </a:xfrm>
              <a:prstGeom prst="parallelogram">
                <a:avLst>
                  <a:gd name="adj" fmla="val 8596"/>
                </a:avLst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平行四辺形 112"/>
              <p:cNvSpPr/>
              <p:nvPr/>
            </p:nvSpPr>
            <p:spPr bwMode="auto">
              <a:xfrm rot="5400000">
                <a:off x="4126515" y="4342416"/>
                <a:ext cx="1892528" cy="1259040"/>
              </a:xfrm>
              <a:prstGeom prst="parallelogram">
                <a:avLst>
                  <a:gd name="adj" fmla="val 12105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4" name="平行四辺形 113"/>
              <p:cNvSpPr/>
              <p:nvPr/>
            </p:nvSpPr>
            <p:spPr bwMode="auto">
              <a:xfrm rot="5400000">
                <a:off x="4105811" y="4363122"/>
                <a:ext cx="1904717" cy="1229819"/>
              </a:xfrm>
              <a:prstGeom prst="parallelogram">
                <a:avLst>
                  <a:gd name="adj" fmla="val 14687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5" name="平行四辺形 114"/>
              <p:cNvSpPr/>
              <p:nvPr/>
            </p:nvSpPr>
            <p:spPr bwMode="auto">
              <a:xfrm rot="5400000">
                <a:off x="4075972" y="4392963"/>
                <a:ext cx="1936466" cy="1201888"/>
              </a:xfrm>
              <a:prstGeom prst="parallelogram">
                <a:avLst>
                  <a:gd name="adj" fmla="val 19572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平行四辺形 115"/>
              <p:cNvSpPr/>
              <p:nvPr/>
            </p:nvSpPr>
            <p:spPr bwMode="auto">
              <a:xfrm rot="5400000">
                <a:off x="4009166" y="4459768"/>
                <a:ext cx="2038084" cy="1169893"/>
              </a:xfrm>
              <a:prstGeom prst="parallelogram">
                <a:avLst/>
              </a:prstGeom>
              <a:pattFill prst="smGrid">
                <a:fgClr>
                  <a:srgbClr val="0069B8"/>
                </a:fgClr>
                <a:bgClr>
                  <a:srgbClr val="0070C0"/>
                </a:bgClr>
              </a:patt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テキスト ボックス 116"/>
              <p:cNvSpPr txBox="1"/>
              <p:nvPr/>
            </p:nvSpPr>
            <p:spPr>
              <a:xfrm>
                <a:off x="4673916" y="4464115"/>
                <a:ext cx="686699" cy="214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SlantDow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  <p:sp>
            <p:nvSpPr>
              <p:cNvPr id="118" name="テキスト ボックス 117"/>
              <p:cNvSpPr txBox="1"/>
              <p:nvPr/>
            </p:nvSpPr>
            <p:spPr>
              <a:xfrm>
                <a:off x="4803314" y="5494514"/>
                <a:ext cx="454418" cy="14209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SlantDow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社 会 保 険 庁</a:t>
                </a:r>
              </a:p>
            </p:txBody>
          </p:sp>
        </p:grpSp>
        <p:grpSp>
          <p:nvGrpSpPr>
            <p:cNvPr id="104" name="グループ化 103"/>
            <p:cNvGrpSpPr/>
            <p:nvPr/>
          </p:nvGrpSpPr>
          <p:grpSpPr>
            <a:xfrm>
              <a:off x="5703831" y="3952893"/>
              <a:ext cx="1297140" cy="2038085"/>
              <a:chOff x="5881534" y="4025673"/>
              <a:chExt cx="1297140" cy="2038085"/>
            </a:xfrm>
          </p:grpSpPr>
          <p:sp>
            <p:nvSpPr>
              <p:cNvPr id="105" name="平行四辺形 104"/>
              <p:cNvSpPr/>
              <p:nvPr/>
            </p:nvSpPr>
            <p:spPr bwMode="auto">
              <a:xfrm rot="5400000">
                <a:off x="5602890" y="4304318"/>
                <a:ext cx="1854427" cy="1297140"/>
              </a:xfrm>
              <a:prstGeom prst="parallelogram">
                <a:avLst>
                  <a:gd name="adj" fmla="val 8596"/>
                </a:avLst>
              </a:prstGeom>
              <a:solidFill>
                <a:srgbClr val="FFFF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平行四辺形 105"/>
              <p:cNvSpPr/>
              <p:nvPr/>
            </p:nvSpPr>
            <p:spPr bwMode="auto">
              <a:xfrm rot="5400000">
                <a:off x="5564790" y="4342417"/>
                <a:ext cx="1892528" cy="1259040"/>
              </a:xfrm>
              <a:prstGeom prst="parallelogram">
                <a:avLst>
                  <a:gd name="adj" fmla="val 12105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7" name="平行四辺形 106"/>
              <p:cNvSpPr/>
              <p:nvPr/>
            </p:nvSpPr>
            <p:spPr bwMode="auto">
              <a:xfrm rot="5400000">
                <a:off x="5544086" y="4363123"/>
                <a:ext cx="1904717" cy="1229819"/>
              </a:xfrm>
              <a:prstGeom prst="parallelogram">
                <a:avLst>
                  <a:gd name="adj" fmla="val 14687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8" name="平行四辺形 107"/>
              <p:cNvSpPr/>
              <p:nvPr/>
            </p:nvSpPr>
            <p:spPr bwMode="auto">
              <a:xfrm rot="5400000">
                <a:off x="5514247" y="4392964"/>
                <a:ext cx="1936466" cy="1201888"/>
              </a:xfrm>
              <a:prstGeom prst="parallelogram">
                <a:avLst>
                  <a:gd name="adj" fmla="val 19572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平行四辺形 108"/>
              <p:cNvSpPr/>
              <p:nvPr/>
            </p:nvSpPr>
            <p:spPr bwMode="auto">
              <a:xfrm rot="5400000">
                <a:off x="5447441" y="4459769"/>
                <a:ext cx="2038084" cy="1169893"/>
              </a:xfrm>
              <a:prstGeom prst="parallelogram">
                <a:avLst/>
              </a:prstGeom>
              <a:pattFill prst="smGrid">
                <a:fgClr>
                  <a:srgbClr val="FF6600"/>
                </a:fgClr>
                <a:bgClr>
                  <a:srgbClr val="FF7B21"/>
                </a:bgClr>
              </a:patt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テキスト ボックス 109"/>
              <p:cNvSpPr txBox="1"/>
              <p:nvPr/>
            </p:nvSpPr>
            <p:spPr>
              <a:xfrm>
                <a:off x="6112191" y="4464116"/>
                <a:ext cx="686699" cy="214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SlantDow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年 金 手 帳</a:t>
                </a:r>
              </a:p>
            </p:txBody>
          </p:sp>
          <p:sp>
            <p:nvSpPr>
              <p:cNvPr id="111" name="テキスト ボックス 110"/>
              <p:cNvSpPr txBox="1"/>
              <p:nvPr/>
            </p:nvSpPr>
            <p:spPr>
              <a:xfrm>
                <a:off x="6241589" y="5494515"/>
                <a:ext cx="454418" cy="14209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SlantDow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+mj-ea"/>
                    <a:ea typeface="+mj-ea"/>
                  </a:rPr>
                  <a:t>社 会 保 険 庁</a:t>
                </a:r>
              </a:p>
            </p:txBody>
          </p:sp>
        </p:grpSp>
      </p:grpSp>
      <p:grpSp>
        <p:nvGrpSpPr>
          <p:cNvPr id="119" name="グループ化 118"/>
          <p:cNvGrpSpPr/>
          <p:nvPr/>
        </p:nvGrpSpPr>
        <p:grpSpPr>
          <a:xfrm>
            <a:off x="3985817" y="3256691"/>
            <a:ext cx="1868241" cy="840955"/>
            <a:chOff x="506325" y="1620912"/>
            <a:chExt cx="4141574" cy="1864255"/>
          </a:xfrm>
        </p:grpSpPr>
        <p:sp>
          <p:nvSpPr>
            <p:cNvPr id="120" name="フリーフォーム: 図形 119"/>
            <p:cNvSpPr/>
            <p:nvPr/>
          </p:nvSpPr>
          <p:spPr>
            <a:xfrm rot="1800000">
              <a:off x="3867510" y="1764775"/>
              <a:ext cx="780389" cy="1369448"/>
            </a:xfrm>
            <a:custGeom>
              <a:avLst/>
              <a:gdLst>
                <a:gd name="connsiteX0" fmla="*/ 413276 w 986372"/>
                <a:gd name="connsiteY0" fmla="*/ 96609 h 1730912"/>
                <a:gd name="connsiteX1" fmla="*/ 441426 w 986372"/>
                <a:gd name="connsiteY1" fmla="*/ 90925 h 1730912"/>
                <a:gd name="connsiteX2" fmla="*/ 513744 w 986372"/>
                <a:gd name="connsiteY2" fmla="*/ 163244 h 1730912"/>
                <a:gd name="connsiteX3" fmla="*/ 513745 w 986372"/>
                <a:gd name="connsiteY3" fmla="*/ 540433 h 1730912"/>
                <a:gd name="connsiteX4" fmla="*/ 535377 w 986372"/>
                <a:gd name="connsiteY4" fmla="*/ 540433 h 1730912"/>
                <a:gd name="connsiteX5" fmla="*/ 535378 w 986372"/>
                <a:gd name="connsiteY5" fmla="*/ 72319 h 1730912"/>
                <a:gd name="connsiteX6" fmla="*/ 607696 w 986372"/>
                <a:gd name="connsiteY6" fmla="*/ 0 h 1730912"/>
                <a:gd name="connsiteX7" fmla="*/ 680015 w 986372"/>
                <a:gd name="connsiteY7" fmla="*/ 72319 h 1730912"/>
                <a:gd name="connsiteX8" fmla="*/ 680015 w 986372"/>
                <a:gd name="connsiteY8" fmla="*/ 540433 h 1730912"/>
                <a:gd name="connsiteX9" fmla="*/ 703493 w 986372"/>
                <a:gd name="connsiteY9" fmla="*/ 540433 h 1730912"/>
                <a:gd name="connsiteX10" fmla="*/ 703493 w 986372"/>
                <a:gd name="connsiteY10" fmla="*/ 135131 h 1730912"/>
                <a:gd name="connsiteX11" fmla="*/ 775812 w 986372"/>
                <a:gd name="connsiteY11" fmla="*/ 62813 h 1730912"/>
                <a:gd name="connsiteX12" fmla="*/ 848130 w 986372"/>
                <a:gd name="connsiteY12" fmla="*/ 135131 h 1730912"/>
                <a:gd name="connsiteX13" fmla="*/ 848130 w 986372"/>
                <a:gd name="connsiteY13" fmla="*/ 540433 h 1730912"/>
                <a:gd name="connsiteX14" fmla="*/ 869761 w 986372"/>
                <a:gd name="connsiteY14" fmla="*/ 540433 h 1730912"/>
                <a:gd name="connsiteX15" fmla="*/ 869761 w 986372"/>
                <a:gd name="connsiteY15" fmla="*/ 302262 h 1730912"/>
                <a:gd name="connsiteX16" fmla="*/ 905371 w 986372"/>
                <a:gd name="connsiteY16" fmla="*/ 248539 h 1730912"/>
                <a:gd name="connsiteX17" fmla="*/ 928065 w 986372"/>
                <a:gd name="connsiteY17" fmla="*/ 243958 h 1730912"/>
                <a:gd name="connsiteX18" fmla="*/ 950760 w 986372"/>
                <a:gd name="connsiteY18" fmla="*/ 248539 h 1730912"/>
                <a:gd name="connsiteX19" fmla="*/ 986369 w 986372"/>
                <a:gd name="connsiteY19" fmla="*/ 302262 h 1730912"/>
                <a:gd name="connsiteX20" fmla="*/ 986369 w 986372"/>
                <a:gd name="connsiteY20" fmla="*/ 618682 h 1730912"/>
                <a:gd name="connsiteX21" fmla="*/ 986372 w 986372"/>
                <a:gd name="connsiteY21" fmla="*/ 618696 h 1730912"/>
                <a:gd name="connsiteX22" fmla="*/ 986372 w 986372"/>
                <a:gd name="connsiteY22" fmla="*/ 813410 h 1730912"/>
                <a:gd name="connsiteX23" fmla="*/ 768409 w 986372"/>
                <a:gd name="connsiteY23" fmla="*/ 1080842 h 1730912"/>
                <a:gd name="connsiteX24" fmla="*/ 742538 w 986372"/>
                <a:gd name="connsiteY24" fmla="*/ 1083450 h 1730912"/>
                <a:gd name="connsiteX25" fmla="*/ 742108 w 986372"/>
                <a:gd name="connsiteY25" fmla="*/ 1163530 h 1730912"/>
                <a:gd name="connsiteX26" fmla="*/ 620480 w 986372"/>
                <a:gd name="connsiteY26" fmla="*/ 1486251 h 1730912"/>
                <a:gd name="connsiteX27" fmla="*/ 0 w 986372"/>
                <a:gd name="connsiteY27" fmla="*/ 1716932 h 1730912"/>
                <a:gd name="connsiteX28" fmla="*/ 34649 w 986372"/>
                <a:gd name="connsiteY28" fmla="*/ 1557250 h 1730912"/>
                <a:gd name="connsiteX29" fmla="*/ 489932 w 986372"/>
                <a:gd name="connsiteY29" fmla="*/ 1387986 h 1730912"/>
                <a:gd name="connsiteX30" fmla="*/ 579178 w 986372"/>
                <a:gd name="connsiteY30" fmla="*/ 1151186 h 1730912"/>
                <a:gd name="connsiteX31" fmla="*/ 574176 w 986372"/>
                <a:gd name="connsiteY31" fmla="*/ 1074665 h 1730912"/>
                <a:gd name="connsiteX32" fmla="*/ 546747 w 986372"/>
                <a:gd name="connsiteY32" fmla="*/ 1069824 h 1730912"/>
                <a:gd name="connsiteX33" fmla="*/ 373175 w 986372"/>
                <a:gd name="connsiteY33" fmla="*/ 868425 h 1730912"/>
                <a:gd name="connsiteX34" fmla="*/ 369154 w 986372"/>
                <a:gd name="connsiteY34" fmla="*/ 828544 h 1730912"/>
                <a:gd name="connsiteX35" fmla="*/ 111723 w 986372"/>
                <a:gd name="connsiteY35" fmla="*/ 571112 h 1730912"/>
                <a:gd name="connsiteX36" fmla="*/ 93046 w 986372"/>
                <a:gd name="connsiteY36" fmla="*/ 478994 h 1730912"/>
                <a:gd name="connsiteX37" fmla="*/ 111723 w 986372"/>
                <a:gd name="connsiteY37" fmla="*/ 450867 h 1730912"/>
                <a:gd name="connsiteX38" fmla="*/ 139850 w 986372"/>
                <a:gd name="connsiteY38" fmla="*/ 432190 h 1730912"/>
                <a:gd name="connsiteX39" fmla="*/ 231969 w 986372"/>
                <a:gd name="connsiteY39" fmla="*/ 450867 h 1730912"/>
                <a:gd name="connsiteX40" fmla="*/ 369107 w 986372"/>
                <a:gd name="connsiteY40" fmla="*/ 588005 h 1730912"/>
                <a:gd name="connsiteX41" fmla="*/ 369107 w 986372"/>
                <a:gd name="connsiteY41" fmla="*/ 163244 h 1730912"/>
                <a:gd name="connsiteX42" fmla="*/ 413276 w 986372"/>
                <a:gd name="connsiteY42" fmla="*/ 96609 h 1730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86372" h="1730912">
                  <a:moveTo>
                    <a:pt x="413276" y="96609"/>
                  </a:moveTo>
                  <a:cubicBezTo>
                    <a:pt x="421928" y="92949"/>
                    <a:pt x="431441" y="90925"/>
                    <a:pt x="441426" y="90925"/>
                  </a:cubicBezTo>
                  <a:cubicBezTo>
                    <a:pt x="481366" y="90925"/>
                    <a:pt x="513744" y="123304"/>
                    <a:pt x="513744" y="163244"/>
                  </a:cubicBezTo>
                  <a:lnTo>
                    <a:pt x="513745" y="540433"/>
                  </a:lnTo>
                  <a:lnTo>
                    <a:pt x="535377" y="540433"/>
                  </a:lnTo>
                  <a:lnTo>
                    <a:pt x="535378" y="72319"/>
                  </a:lnTo>
                  <a:cubicBezTo>
                    <a:pt x="535377" y="32378"/>
                    <a:pt x="567756" y="0"/>
                    <a:pt x="607696" y="0"/>
                  </a:cubicBezTo>
                  <a:cubicBezTo>
                    <a:pt x="647637" y="0"/>
                    <a:pt x="680015" y="32378"/>
                    <a:pt x="680015" y="72319"/>
                  </a:cubicBezTo>
                  <a:lnTo>
                    <a:pt x="680015" y="540433"/>
                  </a:lnTo>
                  <a:lnTo>
                    <a:pt x="703493" y="540433"/>
                  </a:lnTo>
                  <a:lnTo>
                    <a:pt x="703493" y="135131"/>
                  </a:lnTo>
                  <a:cubicBezTo>
                    <a:pt x="703493" y="95191"/>
                    <a:pt x="735872" y="62812"/>
                    <a:pt x="775812" y="62813"/>
                  </a:cubicBezTo>
                  <a:cubicBezTo>
                    <a:pt x="815752" y="62813"/>
                    <a:pt x="848131" y="95191"/>
                    <a:pt x="848130" y="135131"/>
                  </a:cubicBezTo>
                  <a:lnTo>
                    <a:pt x="848130" y="540433"/>
                  </a:lnTo>
                  <a:lnTo>
                    <a:pt x="869761" y="540433"/>
                  </a:lnTo>
                  <a:lnTo>
                    <a:pt x="869761" y="302262"/>
                  </a:lnTo>
                  <a:cubicBezTo>
                    <a:pt x="869761" y="278111"/>
                    <a:pt x="884445" y="257391"/>
                    <a:pt x="905371" y="248539"/>
                  </a:cubicBezTo>
                  <a:lnTo>
                    <a:pt x="928065" y="243958"/>
                  </a:lnTo>
                  <a:lnTo>
                    <a:pt x="950760" y="248539"/>
                  </a:lnTo>
                  <a:cubicBezTo>
                    <a:pt x="971686" y="257391"/>
                    <a:pt x="986369" y="278111"/>
                    <a:pt x="986369" y="302262"/>
                  </a:cubicBezTo>
                  <a:lnTo>
                    <a:pt x="986369" y="618682"/>
                  </a:lnTo>
                  <a:lnTo>
                    <a:pt x="986372" y="618696"/>
                  </a:lnTo>
                  <a:lnTo>
                    <a:pt x="986372" y="813410"/>
                  </a:lnTo>
                  <a:cubicBezTo>
                    <a:pt x="986372" y="945327"/>
                    <a:pt x="892800" y="1055388"/>
                    <a:pt x="768409" y="1080842"/>
                  </a:cubicBezTo>
                  <a:lnTo>
                    <a:pt x="742538" y="1083450"/>
                  </a:lnTo>
                  <a:lnTo>
                    <a:pt x="742108" y="1163530"/>
                  </a:lnTo>
                  <a:cubicBezTo>
                    <a:pt x="733417" y="1278258"/>
                    <a:pt x="692517" y="1390547"/>
                    <a:pt x="620480" y="1486251"/>
                  </a:cubicBezTo>
                  <a:cubicBezTo>
                    <a:pt x="476405" y="1677659"/>
                    <a:pt x="234123" y="1767734"/>
                    <a:pt x="0" y="1716932"/>
                  </a:cubicBezTo>
                  <a:lnTo>
                    <a:pt x="34649" y="1557250"/>
                  </a:lnTo>
                  <a:cubicBezTo>
                    <a:pt x="206439" y="1594527"/>
                    <a:pt x="384216" y="1528433"/>
                    <a:pt x="489932" y="1387986"/>
                  </a:cubicBezTo>
                  <a:cubicBezTo>
                    <a:pt x="542790" y="1317762"/>
                    <a:pt x="572801" y="1235369"/>
                    <a:pt x="579178" y="1151186"/>
                  </a:cubicBezTo>
                  <a:lnTo>
                    <a:pt x="574176" y="1074665"/>
                  </a:lnTo>
                  <a:lnTo>
                    <a:pt x="546747" y="1069824"/>
                  </a:lnTo>
                  <a:cubicBezTo>
                    <a:pt x="458947" y="1037676"/>
                    <a:pt x="392265" y="961719"/>
                    <a:pt x="373175" y="868425"/>
                  </a:cubicBezTo>
                  <a:lnTo>
                    <a:pt x="369154" y="828544"/>
                  </a:lnTo>
                  <a:lnTo>
                    <a:pt x="111723" y="571112"/>
                  </a:lnTo>
                  <a:cubicBezTo>
                    <a:pt x="86820" y="546209"/>
                    <a:pt x="80594" y="509700"/>
                    <a:pt x="93046" y="478994"/>
                  </a:cubicBezTo>
                  <a:lnTo>
                    <a:pt x="111723" y="450867"/>
                  </a:lnTo>
                  <a:lnTo>
                    <a:pt x="139850" y="432190"/>
                  </a:lnTo>
                  <a:cubicBezTo>
                    <a:pt x="170556" y="419738"/>
                    <a:pt x="207065" y="425964"/>
                    <a:pt x="231969" y="450867"/>
                  </a:cubicBezTo>
                  <a:lnTo>
                    <a:pt x="369107" y="588005"/>
                  </a:lnTo>
                  <a:lnTo>
                    <a:pt x="369107" y="163244"/>
                  </a:lnTo>
                  <a:cubicBezTo>
                    <a:pt x="369107" y="133289"/>
                    <a:pt x="387320" y="107587"/>
                    <a:pt x="413276" y="96609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1" name="フリーフォーム: 図形 120"/>
            <p:cNvSpPr/>
            <p:nvPr/>
          </p:nvSpPr>
          <p:spPr>
            <a:xfrm rot="19800000" flipH="1">
              <a:off x="506325" y="1764775"/>
              <a:ext cx="780389" cy="1369448"/>
            </a:xfrm>
            <a:custGeom>
              <a:avLst/>
              <a:gdLst>
                <a:gd name="connsiteX0" fmla="*/ 413276 w 986372"/>
                <a:gd name="connsiteY0" fmla="*/ 96609 h 1730912"/>
                <a:gd name="connsiteX1" fmla="*/ 441426 w 986372"/>
                <a:gd name="connsiteY1" fmla="*/ 90925 h 1730912"/>
                <a:gd name="connsiteX2" fmla="*/ 513744 w 986372"/>
                <a:gd name="connsiteY2" fmla="*/ 163244 h 1730912"/>
                <a:gd name="connsiteX3" fmla="*/ 513745 w 986372"/>
                <a:gd name="connsiteY3" fmla="*/ 540433 h 1730912"/>
                <a:gd name="connsiteX4" fmla="*/ 535377 w 986372"/>
                <a:gd name="connsiteY4" fmla="*/ 540433 h 1730912"/>
                <a:gd name="connsiteX5" fmla="*/ 535378 w 986372"/>
                <a:gd name="connsiteY5" fmla="*/ 72319 h 1730912"/>
                <a:gd name="connsiteX6" fmla="*/ 607696 w 986372"/>
                <a:gd name="connsiteY6" fmla="*/ 0 h 1730912"/>
                <a:gd name="connsiteX7" fmla="*/ 680015 w 986372"/>
                <a:gd name="connsiteY7" fmla="*/ 72319 h 1730912"/>
                <a:gd name="connsiteX8" fmla="*/ 680015 w 986372"/>
                <a:gd name="connsiteY8" fmla="*/ 540433 h 1730912"/>
                <a:gd name="connsiteX9" fmla="*/ 703493 w 986372"/>
                <a:gd name="connsiteY9" fmla="*/ 540433 h 1730912"/>
                <a:gd name="connsiteX10" fmla="*/ 703493 w 986372"/>
                <a:gd name="connsiteY10" fmla="*/ 135131 h 1730912"/>
                <a:gd name="connsiteX11" fmla="*/ 775812 w 986372"/>
                <a:gd name="connsiteY11" fmla="*/ 62813 h 1730912"/>
                <a:gd name="connsiteX12" fmla="*/ 848130 w 986372"/>
                <a:gd name="connsiteY12" fmla="*/ 135131 h 1730912"/>
                <a:gd name="connsiteX13" fmla="*/ 848130 w 986372"/>
                <a:gd name="connsiteY13" fmla="*/ 540433 h 1730912"/>
                <a:gd name="connsiteX14" fmla="*/ 869761 w 986372"/>
                <a:gd name="connsiteY14" fmla="*/ 540433 h 1730912"/>
                <a:gd name="connsiteX15" fmla="*/ 869761 w 986372"/>
                <a:gd name="connsiteY15" fmla="*/ 302262 h 1730912"/>
                <a:gd name="connsiteX16" fmla="*/ 905371 w 986372"/>
                <a:gd name="connsiteY16" fmla="*/ 248539 h 1730912"/>
                <a:gd name="connsiteX17" fmla="*/ 928065 w 986372"/>
                <a:gd name="connsiteY17" fmla="*/ 243958 h 1730912"/>
                <a:gd name="connsiteX18" fmla="*/ 950760 w 986372"/>
                <a:gd name="connsiteY18" fmla="*/ 248539 h 1730912"/>
                <a:gd name="connsiteX19" fmla="*/ 986369 w 986372"/>
                <a:gd name="connsiteY19" fmla="*/ 302262 h 1730912"/>
                <a:gd name="connsiteX20" fmla="*/ 986369 w 986372"/>
                <a:gd name="connsiteY20" fmla="*/ 618682 h 1730912"/>
                <a:gd name="connsiteX21" fmla="*/ 986372 w 986372"/>
                <a:gd name="connsiteY21" fmla="*/ 618696 h 1730912"/>
                <a:gd name="connsiteX22" fmla="*/ 986372 w 986372"/>
                <a:gd name="connsiteY22" fmla="*/ 813410 h 1730912"/>
                <a:gd name="connsiteX23" fmla="*/ 768409 w 986372"/>
                <a:gd name="connsiteY23" fmla="*/ 1080842 h 1730912"/>
                <a:gd name="connsiteX24" fmla="*/ 742538 w 986372"/>
                <a:gd name="connsiteY24" fmla="*/ 1083450 h 1730912"/>
                <a:gd name="connsiteX25" fmla="*/ 742108 w 986372"/>
                <a:gd name="connsiteY25" fmla="*/ 1163530 h 1730912"/>
                <a:gd name="connsiteX26" fmla="*/ 620480 w 986372"/>
                <a:gd name="connsiteY26" fmla="*/ 1486251 h 1730912"/>
                <a:gd name="connsiteX27" fmla="*/ 0 w 986372"/>
                <a:gd name="connsiteY27" fmla="*/ 1716932 h 1730912"/>
                <a:gd name="connsiteX28" fmla="*/ 34649 w 986372"/>
                <a:gd name="connsiteY28" fmla="*/ 1557250 h 1730912"/>
                <a:gd name="connsiteX29" fmla="*/ 489932 w 986372"/>
                <a:gd name="connsiteY29" fmla="*/ 1387986 h 1730912"/>
                <a:gd name="connsiteX30" fmla="*/ 579178 w 986372"/>
                <a:gd name="connsiteY30" fmla="*/ 1151186 h 1730912"/>
                <a:gd name="connsiteX31" fmla="*/ 574176 w 986372"/>
                <a:gd name="connsiteY31" fmla="*/ 1074665 h 1730912"/>
                <a:gd name="connsiteX32" fmla="*/ 546747 w 986372"/>
                <a:gd name="connsiteY32" fmla="*/ 1069824 h 1730912"/>
                <a:gd name="connsiteX33" fmla="*/ 373175 w 986372"/>
                <a:gd name="connsiteY33" fmla="*/ 868425 h 1730912"/>
                <a:gd name="connsiteX34" fmla="*/ 369154 w 986372"/>
                <a:gd name="connsiteY34" fmla="*/ 828544 h 1730912"/>
                <a:gd name="connsiteX35" fmla="*/ 111723 w 986372"/>
                <a:gd name="connsiteY35" fmla="*/ 571112 h 1730912"/>
                <a:gd name="connsiteX36" fmla="*/ 93046 w 986372"/>
                <a:gd name="connsiteY36" fmla="*/ 478994 h 1730912"/>
                <a:gd name="connsiteX37" fmla="*/ 111723 w 986372"/>
                <a:gd name="connsiteY37" fmla="*/ 450867 h 1730912"/>
                <a:gd name="connsiteX38" fmla="*/ 139850 w 986372"/>
                <a:gd name="connsiteY38" fmla="*/ 432190 h 1730912"/>
                <a:gd name="connsiteX39" fmla="*/ 231969 w 986372"/>
                <a:gd name="connsiteY39" fmla="*/ 450867 h 1730912"/>
                <a:gd name="connsiteX40" fmla="*/ 369107 w 986372"/>
                <a:gd name="connsiteY40" fmla="*/ 588005 h 1730912"/>
                <a:gd name="connsiteX41" fmla="*/ 369107 w 986372"/>
                <a:gd name="connsiteY41" fmla="*/ 163244 h 1730912"/>
                <a:gd name="connsiteX42" fmla="*/ 413276 w 986372"/>
                <a:gd name="connsiteY42" fmla="*/ 96609 h 1730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86372" h="1730912">
                  <a:moveTo>
                    <a:pt x="413276" y="96609"/>
                  </a:moveTo>
                  <a:cubicBezTo>
                    <a:pt x="421928" y="92949"/>
                    <a:pt x="431441" y="90925"/>
                    <a:pt x="441426" y="90925"/>
                  </a:cubicBezTo>
                  <a:cubicBezTo>
                    <a:pt x="481366" y="90925"/>
                    <a:pt x="513744" y="123304"/>
                    <a:pt x="513744" y="163244"/>
                  </a:cubicBezTo>
                  <a:lnTo>
                    <a:pt x="513745" y="540433"/>
                  </a:lnTo>
                  <a:lnTo>
                    <a:pt x="535377" y="540433"/>
                  </a:lnTo>
                  <a:lnTo>
                    <a:pt x="535378" y="72319"/>
                  </a:lnTo>
                  <a:cubicBezTo>
                    <a:pt x="535377" y="32378"/>
                    <a:pt x="567756" y="0"/>
                    <a:pt x="607696" y="0"/>
                  </a:cubicBezTo>
                  <a:cubicBezTo>
                    <a:pt x="647637" y="0"/>
                    <a:pt x="680015" y="32378"/>
                    <a:pt x="680015" y="72319"/>
                  </a:cubicBezTo>
                  <a:lnTo>
                    <a:pt x="680015" y="540433"/>
                  </a:lnTo>
                  <a:lnTo>
                    <a:pt x="703493" y="540433"/>
                  </a:lnTo>
                  <a:lnTo>
                    <a:pt x="703493" y="135131"/>
                  </a:lnTo>
                  <a:cubicBezTo>
                    <a:pt x="703493" y="95191"/>
                    <a:pt x="735872" y="62812"/>
                    <a:pt x="775812" y="62813"/>
                  </a:cubicBezTo>
                  <a:cubicBezTo>
                    <a:pt x="815752" y="62813"/>
                    <a:pt x="848131" y="95191"/>
                    <a:pt x="848130" y="135131"/>
                  </a:cubicBezTo>
                  <a:lnTo>
                    <a:pt x="848130" y="540433"/>
                  </a:lnTo>
                  <a:lnTo>
                    <a:pt x="869761" y="540433"/>
                  </a:lnTo>
                  <a:lnTo>
                    <a:pt x="869761" y="302262"/>
                  </a:lnTo>
                  <a:cubicBezTo>
                    <a:pt x="869761" y="278111"/>
                    <a:pt x="884445" y="257391"/>
                    <a:pt x="905371" y="248539"/>
                  </a:cubicBezTo>
                  <a:lnTo>
                    <a:pt x="928065" y="243958"/>
                  </a:lnTo>
                  <a:lnTo>
                    <a:pt x="950760" y="248539"/>
                  </a:lnTo>
                  <a:cubicBezTo>
                    <a:pt x="971686" y="257391"/>
                    <a:pt x="986369" y="278111"/>
                    <a:pt x="986369" y="302262"/>
                  </a:cubicBezTo>
                  <a:lnTo>
                    <a:pt x="986369" y="618682"/>
                  </a:lnTo>
                  <a:lnTo>
                    <a:pt x="986372" y="618696"/>
                  </a:lnTo>
                  <a:lnTo>
                    <a:pt x="986372" y="813410"/>
                  </a:lnTo>
                  <a:cubicBezTo>
                    <a:pt x="986372" y="945327"/>
                    <a:pt x="892800" y="1055388"/>
                    <a:pt x="768409" y="1080842"/>
                  </a:cubicBezTo>
                  <a:lnTo>
                    <a:pt x="742538" y="1083450"/>
                  </a:lnTo>
                  <a:lnTo>
                    <a:pt x="742108" y="1163530"/>
                  </a:lnTo>
                  <a:cubicBezTo>
                    <a:pt x="733417" y="1278258"/>
                    <a:pt x="692517" y="1390547"/>
                    <a:pt x="620480" y="1486251"/>
                  </a:cubicBezTo>
                  <a:cubicBezTo>
                    <a:pt x="476405" y="1677659"/>
                    <a:pt x="234123" y="1767734"/>
                    <a:pt x="0" y="1716932"/>
                  </a:cubicBezTo>
                  <a:lnTo>
                    <a:pt x="34649" y="1557250"/>
                  </a:lnTo>
                  <a:cubicBezTo>
                    <a:pt x="206439" y="1594527"/>
                    <a:pt x="384216" y="1528433"/>
                    <a:pt x="489932" y="1387986"/>
                  </a:cubicBezTo>
                  <a:cubicBezTo>
                    <a:pt x="542790" y="1317762"/>
                    <a:pt x="572801" y="1235369"/>
                    <a:pt x="579178" y="1151186"/>
                  </a:cubicBezTo>
                  <a:lnTo>
                    <a:pt x="574176" y="1074665"/>
                  </a:lnTo>
                  <a:lnTo>
                    <a:pt x="546747" y="1069824"/>
                  </a:lnTo>
                  <a:cubicBezTo>
                    <a:pt x="458947" y="1037676"/>
                    <a:pt x="392265" y="961719"/>
                    <a:pt x="373175" y="868425"/>
                  </a:cubicBezTo>
                  <a:lnTo>
                    <a:pt x="369154" y="828544"/>
                  </a:lnTo>
                  <a:lnTo>
                    <a:pt x="111723" y="571112"/>
                  </a:lnTo>
                  <a:cubicBezTo>
                    <a:pt x="86820" y="546209"/>
                    <a:pt x="80594" y="509700"/>
                    <a:pt x="93046" y="478994"/>
                  </a:cubicBezTo>
                  <a:lnTo>
                    <a:pt x="111723" y="450867"/>
                  </a:lnTo>
                  <a:lnTo>
                    <a:pt x="139850" y="432190"/>
                  </a:lnTo>
                  <a:cubicBezTo>
                    <a:pt x="170556" y="419738"/>
                    <a:pt x="207065" y="425964"/>
                    <a:pt x="231969" y="450867"/>
                  </a:cubicBezTo>
                  <a:lnTo>
                    <a:pt x="369107" y="588005"/>
                  </a:lnTo>
                  <a:lnTo>
                    <a:pt x="369107" y="163244"/>
                  </a:lnTo>
                  <a:cubicBezTo>
                    <a:pt x="369107" y="133289"/>
                    <a:pt x="387320" y="107587"/>
                    <a:pt x="413276" y="96609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2" name="グループ化 121"/>
            <p:cNvGrpSpPr/>
            <p:nvPr/>
          </p:nvGrpSpPr>
          <p:grpSpPr>
            <a:xfrm rot="900000">
              <a:off x="2564977" y="1620912"/>
              <a:ext cx="1305145" cy="1845205"/>
              <a:chOff x="2726843" y="1620912"/>
              <a:chExt cx="1305145" cy="1845205"/>
            </a:xfrm>
          </p:grpSpPr>
          <p:grpSp>
            <p:nvGrpSpPr>
              <p:cNvPr id="132" name="グループ化 131"/>
              <p:cNvGrpSpPr/>
              <p:nvPr/>
            </p:nvGrpSpPr>
            <p:grpSpPr>
              <a:xfrm>
                <a:off x="2726843" y="1620912"/>
                <a:ext cx="1305145" cy="1845205"/>
                <a:chOff x="3920285" y="1538790"/>
                <a:chExt cx="1305145" cy="1845205"/>
              </a:xfrm>
            </p:grpSpPr>
            <p:sp>
              <p:nvSpPr>
                <p:cNvPr id="136" name="四角形: 角を丸くする 135"/>
                <p:cNvSpPr/>
                <p:nvPr/>
              </p:nvSpPr>
              <p:spPr bwMode="auto">
                <a:xfrm>
                  <a:off x="3920285" y="1538790"/>
                  <a:ext cx="1305145" cy="1845205"/>
                </a:xfrm>
                <a:prstGeom prst="roundRect">
                  <a:avLst>
                    <a:gd name="adj" fmla="val 1774"/>
                  </a:avLst>
                </a:prstGeom>
                <a:pattFill prst="smGrid">
                  <a:fgClr>
                    <a:srgbClr val="0069B8"/>
                  </a:fgClr>
                  <a:bgClr>
                    <a:srgbClr val="0070C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テキスト ボックス 136"/>
                <p:cNvSpPr txBox="1"/>
                <p:nvPr/>
              </p:nvSpPr>
              <p:spPr>
                <a:xfrm>
                  <a:off x="4190315" y="1779809"/>
                  <a:ext cx="765085" cy="12267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+mj-ea"/>
                      <a:ea typeface="+mj-ea"/>
                    </a:rPr>
                    <a:t>年 金 手 帳</a:t>
                  </a:r>
                </a:p>
              </p:txBody>
            </p:sp>
          </p:grpSp>
          <p:sp>
            <p:nvSpPr>
              <p:cNvPr id="133" name="二等辺三角形 132"/>
              <p:cNvSpPr/>
              <p:nvPr/>
            </p:nvSpPr>
            <p:spPr bwMode="auto">
              <a:xfrm rot="10800000">
                <a:off x="3116567" y="2693287"/>
                <a:ext cx="464832" cy="250214"/>
              </a:xfrm>
              <a:prstGeom prst="triangl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アーチ 133"/>
              <p:cNvSpPr/>
              <p:nvPr/>
            </p:nvSpPr>
            <p:spPr bwMode="auto">
              <a:xfrm>
                <a:off x="2892027" y="2264736"/>
                <a:ext cx="375048" cy="375048"/>
              </a:xfrm>
              <a:prstGeom prst="blockArc">
                <a:avLst>
                  <a:gd name="adj1" fmla="val 10800000"/>
                  <a:gd name="adj2" fmla="val 0"/>
                  <a:gd name="adj3" fmla="val 16534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アーチ 134"/>
              <p:cNvSpPr/>
              <p:nvPr/>
            </p:nvSpPr>
            <p:spPr bwMode="auto">
              <a:xfrm>
                <a:off x="3511152" y="2264736"/>
                <a:ext cx="375048" cy="375048"/>
              </a:xfrm>
              <a:prstGeom prst="blockArc">
                <a:avLst>
                  <a:gd name="adj1" fmla="val 10800000"/>
                  <a:gd name="adj2" fmla="val 0"/>
                  <a:gd name="adj3" fmla="val 16534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3" name="グループ化 122"/>
            <p:cNvGrpSpPr/>
            <p:nvPr/>
          </p:nvGrpSpPr>
          <p:grpSpPr>
            <a:xfrm rot="20700000">
              <a:off x="1298129" y="1639962"/>
              <a:ext cx="1305145" cy="1845205"/>
              <a:chOff x="1307595" y="1639962"/>
              <a:chExt cx="1305145" cy="1845205"/>
            </a:xfrm>
          </p:grpSpPr>
          <p:grpSp>
            <p:nvGrpSpPr>
              <p:cNvPr id="124" name="グループ化 123"/>
              <p:cNvGrpSpPr/>
              <p:nvPr/>
            </p:nvGrpSpPr>
            <p:grpSpPr>
              <a:xfrm>
                <a:off x="1307595" y="1639962"/>
                <a:ext cx="1305145" cy="1845205"/>
                <a:chOff x="2567735" y="1538790"/>
                <a:chExt cx="1305145" cy="1845205"/>
              </a:xfrm>
            </p:grpSpPr>
            <p:sp>
              <p:nvSpPr>
                <p:cNvPr id="130" name="四角形: 角を丸くする 129"/>
                <p:cNvSpPr/>
                <p:nvPr/>
              </p:nvSpPr>
              <p:spPr bwMode="auto">
                <a:xfrm>
                  <a:off x="2567735" y="1538790"/>
                  <a:ext cx="1305145" cy="1845205"/>
                </a:xfrm>
                <a:prstGeom prst="roundRect">
                  <a:avLst>
                    <a:gd name="adj" fmla="val 1774"/>
                  </a:avLst>
                </a:prstGeom>
                <a:pattFill prst="smGrid">
                  <a:fgClr>
                    <a:srgbClr val="FF6600"/>
                  </a:fgClr>
                  <a:bgClr>
                    <a:srgbClr val="FF7B21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テキスト ボックス 130"/>
                <p:cNvSpPr txBox="1"/>
                <p:nvPr/>
              </p:nvSpPr>
              <p:spPr>
                <a:xfrm>
                  <a:off x="2837765" y="1779809"/>
                  <a:ext cx="765085" cy="12267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+mj-ea"/>
                      <a:ea typeface="+mj-ea"/>
                    </a:rPr>
                    <a:t>年 金 手 帳</a:t>
                  </a:r>
                </a:p>
              </p:txBody>
            </p:sp>
          </p:grpSp>
          <p:sp>
            <p:nvSpPr>
              <p:cNvPr id="125" name="楕円 124"/>
              <p:cNvSpPr/>
              <p:nvPr/>
            </p:nvSpPr>
            <p:spPr bwMode="auto">
              <a:xfrm>
                <a:off x="1513910" y="2244673"/>
                <a:ext cx="352407" cy="352407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125"/>
              <p:cNvSpPr/>
              <p:nvPr/>
            </p:nvSpPr>
            <p:spPr bwMode="auto">
              <a:xfrm>
                <a:off x="2072123" y="2244673"/>
                <a:ext cx="352407" cy="352407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二等辺三角形 126"/>
              <p:cNvSpPr/>
              <p:nvPr/>
            </p:nvSpPr>
            <p:spPr bwMode="auto">
              <a:xfrm rot="10800000">
                <a:off x="1824301" y="2744538"/>
                <a:ext cx="274415" cy="147713"/>
              </a:xfrm>
              <a:prstGeom prst="triangl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楕円 127"/>
              <p:cNvSpPr/>
              <p:nvPr/>
            </p:nvSpPr>
            <p:spPr bwMode="auto">
              <a:xfrm>
                <a:off x="1601640" y="2332743"/>
                <a:ext cx="176948" cy="17694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/>
              <p:cNvSpPr/>
              <p:nvPr/>
            </p:nvSpPr>
            <p:spPr bwMode="auto">
              <a:xfrm>
                <a:off x="2159853" y="2332743"/>
                <a:ext cx="176948" cy="17694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356</Words>
  <Application>Microsoft Office PowerPoint</Application>
  <PresentationFormat>A4 210 x 297 mm</PresentationFormat>
  <Paragraphs>80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pptx500_年金手帳のイラスト</dc:title>
  <dc:subject>pptx500_年金手帳のイラスト</dc:subject>
  <dc:creator>http://www.digipot.net</dc:creator>
  <cp:lastModifiedBy/>
  <cp:revision>1</cp:revision>
  <dcterms:created xsi:type="dcterms:W3CDTF">2014-01-30T05:12:09Z</dcterms:created>
  <dcterms:modified xsi:type="dcterms:W3CDTF">2017-01-13T02:04:47Z</dcterms:modified>
  <cp:category/>
  <cp:version>1</cp:version>
</cp:coreProperties>
</file>