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8" r:id="rId4"/>
    <p:sldId id="273" r:id="rId5"/>
    <p:sldId id="274" r:id="rId6"/>
    <p:sldId id="281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458" y="-30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773705" y="227474"/>
            <a:ext cx="5109091" cy="9678525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000" dirty="0"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備え付けの紙以外は</a:t>
            </a:r>
            <a:r>
              <a:rPr lang="ja-JP" altLang="en-US" sz="8000" dirty="0"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詰りの原因</a:t>
            </a:r>
            <a:r>
              <a:rPr lang="ja-JP" altLang="en-US" sz="8000" dirty="0" smtClean="0"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に</a:t>
            </a:r>
            <a:endParaRPr lang="en-US" altLang="ja-JP" sz="8000" dirty="0" smtClean="0">
              <a:solidFill>
                <a:srgbClr val="FFFF00"/>
              </a:solidFill>
              <a:effectLst>
                <a:outerShdw blurRad="12700" dist="63500" dir="19200000" algn="tl" rotWithShape="0">
                  <a:prstClr val="black"/>
                </a:outerShdw>
              </a:effectLst>
            </a:endParaRPr>
          </a:p>
          <a:p>
            <a:pPr algn="l"/>
            <a:r>
              <a:rPr lang="ja-JP" altLang="en-US" sz="8000" dirty="0" smtClean="0"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なりますので</a:t>
            </a:r>
            <a:endParaRPr lang="en-US" altLang="ja-JP" sz="8000" dirty="0" smtClean="0">
              <a:solidFill>
                <a:srgbClr val="FFFF00"/>
              </a:solidFill>
              <a:effectLst>
                <a:outerShdw blurRad="12700" dist="63500" dir="19200000" algn="tl" rotWithShape="0">
                  <a:prstClr val="black"/>
                </a:outerShdw>
              </a:effectLst>
            </a:endParaRPr>
          </a:p>
          <a:p>
            <a:pPr algn="l"/>
            <a:r>
              <a:rPr lang="ja-JP" altLang="en-US" sz="8000" dirty="0" smtClean="0"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流さないで</a:t>
            </a:r>
            <a:r>
              <a:rPr lang="ja-JP" altLang="en-US" sz="8000" dirty="0"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ください</a:t>
            </a:r>
            <a:endParaRPr lang="ja-JP" altLang="en-US" sz="6600" dirty="0">
              <a:effectLst>
                <a:outerShdw blurRad="12700" dist="63500" dir="19200000" algn="tl" rotWithShape="0">
                  <a:prstClr val="black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728700" y="272480"/>
            <a:ext cx="5109091" cy="9633519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000" dirty="0">
                <a:ln w="38100">
                  <a:noFill/>
                </a:ln>
                <a:solidFill>
                  <a:schemeClr val="tx1"/>
                </a:solidFill>
              </a:rPr>
              <a:t>備え付けの紙以外は詰りの原因</a:t>
            </a:r>
            <a:r>
              <a:rPr lang="ja-JP" altLang="en-US" sz="8000" dirty="0" smtClean="0">
                <a:ln w="38100">
                  <a:noFill/>
                </a:ln>
                <a:solidFill>
                  <a:schemeClr val="tx1"/>
                </a:solidFill>
              </a:rPr>
              <a:t>に</a:t>
            </a:r>
            <a:endParaRPr lang="en-US" altLang="ja-JP" sz="8000" dirty="0" smtClean="0">
              <a:ln w="38100">
                <a:noFill/>
              </a:ln>
              <a:solidFill>
                <a:schemeClr val="tx1"/>
              </a:solidFill>
            </a:endParaRPr>
          </a:p>
          <a:p>
            <a:pPr algn="l"/>
            <a:r>
              <a:rPr lang="ja-JP" altLang="en-US" sz="8000" dirty="0" smtClean="0">
                <a:ln w="38100">
                  <a:noFill/>
                </a:ln>
                <a:solidFill>
                  <a:schemeClr val="tx1"/>
                </a:solidFill>
              </a:rPr>
              <a:t>なりますので</a:t>
            </a:r>
            <a:endParaRPr lang="en-US" altLang="ja-JP" sz="8000" dirty="0" smtClean="0">
              <a:ln w="38100">
                <a:noFill/>
              </a:ln>
              <a:solidFill>
                <a:schemeClr val="tx1"/>
              </a:solidFill>
            </a:endParaRPr>
          </a:p>
          <a:p>
            <a:pPr algn="l"/>
            <a:r>
              <a:rPr lang="ja-JP" altLang="en-US" sz="8000" dirty="0" smtClean="0">
                <a:ln w="38100">
                  <a:noFill/>
                </a:ln>
                <a:solidFill>
                  <a:schemeClr val="tx1"/>
                </a:solidFill>
              </a:rPr>
              <a:t>流さないで</a:t>
            </a:r>
            <a:r>
              <a:rPr lang="ja-JP" altLang="en-US" sz="8000" dirty="0">
                <a:ln w="38100">
                  <a:noFill/>
                </a:ln>
                <a:solidFill>
                  <a:schemeClr val="tx1"/>
                </a:solidFill>
              </a:rPr>
              <a:t>ください</a:t>
            </a:r>
            <a:endParaRPr lang="ja-JP" altLang="en-US" sz="6600" dirty="0">
              <a:ln w="38100">
                <a:noFill/>
              </a:ln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05779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" name="グループ化 29"/>
          <p:cNvGrpSpPr/>
          <p:nvPr/>
        </p:nvGrpSpPr>
        <p:grpSpPr>
          <a:xfrm>
            <a:off x="557764" y="2117685"/>
            <a:ext cx="5623454" cy="5541930"/>
            <a:chOff x="4646348" y="2143760"/>
            <a:chExt cx="2122222" cy="2091456"/>
          </a:xfrm>
        </p:grpSpPr>
        <p:sp>
          <p:nvSpPr>
            <p:cNvPr id="31" name="円/楕円 30"/>
            <p:cNvSpPr/>
            <p:nvPr/>
          </p:nvSpPr>
          <p:spPr>
            <a:xfrm>
              <a:off x="4677114" y="2143760"/>
              <a:ext cx="2091456" cy="2091456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2" name="グループ化 31"/>
            <p:cNvGrpSpPr/>
            <p:nvPr/>
          </p:nvGrpSpPr>
          <p:grpSpPr>
            <a:xfrm>
              <a:off x="4646348" y="2526104"/>
              <a:ext cx="2015340" cy="1363902"/>
              <a:chOff x="4665851" y="2519770"/>
              <a:chExt cx="2015340" cy="1363902"/>
            </a:xfrm>
          </p:grpSpPr>
          <p:sp>
            <p:nvSpPr>
              <p:cNvPr id="33" name="円柱 32"/>
              <p:cNvSpPr/>
              <p:nvPr/>
            </p:nvSpPr>
            <p:spPr>
              <a:xfrm rot="5400000">
                <a:off x="5699399" y="1720443"/>
                <a:ext cx="155703" cy="1754358"/>
              </a:xfrm>
              <a:prstGeom prst="can">
                <a:avLst>
                  <a:gd name="adj" fmla="val 82955"/>
                </a:avLst>
              </a:prstGeom>
              <a:gradFill>
                <a:gsLst>
                  <a:gs pos="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0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円柱 33"/>
              <p:cNvSpPr/>
              <p:nvPr/>
            </p:nvSpPr>
            <p:spPr>
              <a:xfrm rot="5400000">
                <a:off x="5090320" y="2292800"/>
                <a:ext cx="1224136" cy="1957607"/>
              </a:xfrm>
              <a:prstGeom prst="can">
                <a:avLst>
                  <a:gd name="adj" fmla="val 39442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平行四辺形 34"/>
              <p:cNvSpPr/>
              <p:nvPr/>
            </p:nvSpPr>
            <p:spPr>
              <a:xfrm>
                <a:off x="4665851" y="3196810"/>
                <a:ext cx="1521693" cy="615207"/>
              </a:xfrm>
              <a:prstGeom prst="parallelogram">
                <a:avLst>
                  <a:gd name="adj" fmla="val 9450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フローチャート : 記憶データ 184"/>
              <p:cNvSpPr/>
              <p:nvPr/>
            </p:nvSpPr>
            <p:spPr>
              <a:xfrm>
                <a:off x="4694559" y="2596678"/>
                <a:ext cx="1807512" cy="826466"/>
              </a:xfrm>
              <a:custGeom>
                <a:avLst/>
                <a:gdLst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1667 w 10000"/>
                  <a:gd name="connsiteY4" fmla="*/ 10000 h 10000"/>
                  <a:gd name="connsiteX5" fmla="*/ 0 w 10000"/>
                  <a:gd name="connsiteY5" fmla="*/ 5000 h 10000"/>
                  <a:gd name="connsiteX6" fmla="*/ 1667 w 10000"/>
                  <a:gd name="connsiteY6" fmla="*/ 0 h 10000"/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0 w 10000"/>
                  <a:gd name="connsiteY4" fmla="*/ 5000 h 10000"/>
                  <a:gd name="connsiteX5" fmla="*/ 1667 w 10000"/>
                  <a:gd name="connsiteY5" fmla="*/ 0 h 10000"/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0 w 10000"/>
                  <a:gd name="connsiteY4" fmla="*/ 5000 h 10000"/>
                  <a:gd name="connsiteX5" fmla="*/ 1667 w 10000"/>
                  <a:gd name="connsiteY5" fmla="*/ 0 h 10000"/>
                  <a:gd name="connsiteX0" fmla="*/ 1667 w 10000"/>
                  <a:gd name="connsiteY0" fmla="*/ 0 h 5000"/>
                  <a:gd name="connsiteX1" fmla="*/ 10000 w 10000"/>
                  <a:gd name="connsiteY1" fmla="*/ 0 h 5000"/>
                  <a:gd name="connsiteX2" fmla="*/ 8333 w 10000"/>
                  <a:gd name="connsiteY2" fmla="*/ 5000 h 5000"/>
                  <a:gd name="connsiteX3" fmla="*/ 0 w 10000"/>
                  <a:gd name="connsiteY3" fmla="*/ 5000 h 5000"/>
                  <a:gd name="connsiteX4" fmla="*/ 1667 w 10000"/>
                  <a:gd name="connsiteY4" fmla="*/ 0 h 5000"/>
                  <a:gd name="connsiteX0" fmla="*/ 1667 w 10000"/>
                  <a:gd name="connsiteY0" fmla="*/ 0 h 10729"/>
                  <a:gd name="connsiteX1" fmla="*/ 10000 w 10000"/>
                  <a:gd name="connsiteY1" fmla="*/ 0 h 10729"/>
                  <a:gd name="connsiteX2" fmla="*/ 8333 w 10000"/>
                  <a:gd name="connsiteY2" fmla="*/ 10000 h 10729"/>
                  <a:gd name="connsiteX3" fmla="*/ 0 w 10000"/>
                  <a:gd name="connsiteY3" fmla="*/ 10000 h 10729"/>
                  <a:gd name="connsiteX4" fmla="*/ 1667 w 10000"/>
                  <a:gd name="connsiteY4" fmla="*/ 0 h 10729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000" h="10020">
                    <a:moveTo>
                      <a:pt x="1667" y="0"/>
                    </a:moveTo>
                    <a:lnTo>
                      <a:pt x="10000" y="0"/>
                    </a:lnTo>
                    <a:cubicBezTo>
                      <a:pt x="9079" y="0"/>
                      <a:pt x="8405" y="5000"/>
                      <a:pt x="8333" y="10000"/>
                    </a:cubicBezTo>
                    <a:cubicBezTo>
                      <a:pt x="6666" y="9950"/>
                      <a:pt x="2913" y="10064"/>
                      <a:pt x="0" y="10000"/>
                    </a:cubicBezTo>
                    <a:cubicBezTo>
                      <a:pt x="0" y="4478"/>
                      <a:pt x="746" y="0"/>
                      <a:pt x="1667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0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円/楕円 36"/>
              <p:cNvSpPr/>
              <p:nvPr/>
            </p:nvSpPr>
            <p:spPr>
              <a:xfrm>
                <a:off x="6361928" y="3027494"/>
                <a:ext cx="171181" cy="498992"/>
              </a:xfrm>
              <a:prstGeom prst="ellipse">
                <a:avLst/>
              </a:prstGeom>
              <a:solidFill>
                <a:srgbClr val="FFC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円/楕円 37"/>
              <p:cNvSpPr/>
              <p:nvPr/>
            </p:nvSpPr>
            <p:spPr>
              <a:xfrm>
                <a:off x="6370152" y="3097623"/>
                <a:ext cx="77366" cy="351599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グループ化 22"/>
          <p:cNvGrpSpPr/>
          <p:nvPr/>
        </p:nvGrpSpPr>
        <p:grpSpPr>
          <a:xfrm>
            <a:off x="1253053" y="4658221"/>
            <a:ext cx="4204772" cy="4143814"/>
            <a:chOff x="4646348" y="2143760"/>
            <a:chExt cx="2122222" cy="2091456"/>
          </a:xfrm>
        </p:grpSpPr>
        <p:sp>
          <p:nvSpPr>
            <p:cNvPr id="24" name="円/楕円 23"/>
            <p:cNvSpPr/>
            <p:nvPr/>
          </p:nvSpPr>
          <p:spPr>
            <a:xfrm>
              <a:off x="4677114" y="2143760"/>
              <a:ext cx="2091456" cy="2091456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5" name="グループ化 24"/>
            <p:cNvGrpSpPr/>
            <p:nvPr/>
          </p:nvGrpSpPr>
          <p:grpSpPr>
            <a:xfrm>
              <a:off x="4646348" y="2526104"/>
              <a:ext cx="2015340" cy="1363902"/>
              <a:chOff x="4665851" y="2519770"/>
              <a:chExt cx="2015340" cy="1363902"/>
            </a:xfrm>
          </p:grpSpPr>
          <p:sp>
            <p:nvSpPr>
              <p:cNvPr id="26" name="円柱 25"/>
              <p:cNvSpPr/>
              <p:nvPr/>
            </p:nvSpPr>
            <p:spPr>
              <a:xfrm rot="5400000">
                <a:off x="5699399" y="1720443"/>
                <a:ext cx="155703" cy="1754358"/>
              </a:xfrm>
              <a:prstGeom prst="can">
                <a:avLst>
                  <a:gd name="adj" fmla="val 82955"/>
                </a:avLst>
              </a:prstGeom>
              <a:gradFill>
                <a:gsLst>
                  <a:gs pos="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0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円柱 26"/>
              <p:cNvSpPr/>
              <p:nvPr/>
            </p:nvSpPr>
            <p:spPr>
              <a:xfrm rot="5400000">
                <a:off x="5090320" y="2292800"/>
                <a:ext cx="1224136" cy="1957607"/>
              </a:xfrm>
              <a:prstGeom prst="can">
                <a:avLst>
                  <a:gd name="adj" fmla="val 39442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平行四辺形 27"/>
              <p:cNvSpPr/>
              <p:nvPr/>
            </p:nvSpPr>
            <p:spPr>
              <a:xfrm>
                <a:off x="4665851" y="3196810"/>
                <a:ext cx="1521693" cy="615207"/>
              </a:xfrm>
              <a:prstGeom prst="parallelogram">
                <a:avLst>
                  <a:gd name="adj" fmla="val 9450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ローチャート : 記憶データ 184"/>
              <p:cNvSpPr/>
              <p:nvPr/>
            </p:nvSpPr>
            <p:spPr>
              <a:xfrm>
                <a:off x="4694559" y="2596678"/>
                <a:ext cx="1807512" cy="826466"/>
              </a:xfrm>
              <a:custGeom>
                <a:avLst/>
                <a:gdLst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1667 w 10000"/>
                  <a:gd name="connsiteY4" fmla="*/ 10000 h 10000"/>
                  <a:gd name="connsiteX5" fmla="*/ 0 w 10000"/>
                  <a:gd name="connsiteY5" fmla="*/ 5000 h 10000"/>
                  <a:gd name="connsiteX6" fmla="*/ 1667 w 10000"/>
                  <a:gd name="connsiteY6" fmla="*/ 0 h 10000"/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0 w 10000"/>
                  <a:gd name="connsiteY4" fmla="*/ 5000 h 10000"/>
                  <a:gd name="connsiteX5" fmla="*/ 1667 w 10000"/>
                  <a:gd name="connsiteY5" fmla="*/ 0 h 10000"/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0 w 10000"/>
                  <a:gd name="connsiteY4" fmla="*/ 5000 h 10000"/>
                  <a:gd name="connsiteX5" fmla="*/ 1667 w 10000"/>
                  <a:gd name="connsiteY5" fmla="*/ 0 h 10000"/>
                  <a:gd name="connsiteX0" fmla="*/ 1667 w 10000"/>
                  <a:gd name="connsiteY0" fmla="*/ 0 h 5000"/>
                  <a:gd name="connsiteX1" fmla="*/ 10000 w 10000"/>
                  <a:gd name="connsiteY1" fmla="*/ 0 h 5000"/>
                  <a:gd name="connsiteX2" fmla="*/ 8333 w 10000"/>
                  <a:gd name="connsiteY2" fmla="*/ 5000 h 5000"/>
                  <a:gd name="connsiteX3" fmla="*/ 0 w 10000"/>
                  <a:gd name="connsiteY3" fmla="*/ 5000 h 5000"/>
                  <a:gd name="connsiteX4" fmla="*/ 1667 w 10000"/>
                  <a:gd name="connsiteY4" fmla="*/ 0 h 5000"/>
                  <a:gd name="connsiteX0" fmla="*/ 1667 w 10000"/>
                  <a:gd name="connsiteY0" fmla="*/ 0 h 10729"/>
                  <a:gd name="connsiteX1" fmla="*/ 10000 w 10000"/>
                  <a:gd name="connsiteY1" fmla="*/ 0 h 10729"/>
                  <a:gd name="connsiteX2" fmla="*/ 8333 w 10000"/>
                  <a:gd name="connsiteY2" fmla="*/ 10000 h 10729"/>
                  <a:gd name="connsiteX3" fmla="*/ 0 w 10000"/>
                  <a:gd name="connsiteY3" fmla="*/ 10000 h 10729"/>
                  <a:gd name="connsiteX4" fmla="*/ 1667 w 10000"/>
                  <a:gd name="connsiteY4" fmla="*/ 0 h 10729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000" h="10020">
                    <a:moveTo>
                      <a:pt x="1667" y="0"/>
                    </a:moveTo>
                    <a:lnTo>
                      <a:pt x="10000" y="0"/>
                    </a:lnTo>
                    <a:cubicBezTo>
                      <a:pt x="9079" y="0"/>
                      <a:pt x="8405" y="5000"/>
                      <a:pt x="8333" y="10000"/>
                    </a:cubicBezTo>
                    <a:cubicBezTo>
                      <a:pt x="6666" y="9950"/>
                      <a:pt x="2913" y="10064"/>
                      <a:pt x="0" y="10000"/>
                    </a:cubicBezTo>
                    <a:cubicBezTo>
                      <a:pt x="0" y="4478"/>
                      <a:pt x="746" y="0"/>
                      <a:pt x="1667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0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円/楕円 29"/>
              <p:cNvSpPr/>
              <p:nvPr/>
            </p:nvSpPr>
            <p:spPr>
              <a:xfrm>
                <a:off x="6361928" y="3027494"/>
                <a:ext cx="171181" cy="498992"/>
              </a:xfrm>
              <a:prstGeom prst="ellipse">
                <a:avLst/>
              </a:prstGeom>
              <a:solidFill>
                <a:srgbClr val="FFC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円/楕円 30"/>
              <p:cNvSpPr/>
              <p:nvPr/>
            </p:nvSpPr>
            <p:spPr>
              <a:xfrm>
                <a:off x="6370152" y="3097623"/>
                <a:ext cx="77366" cy="351599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32" name="テキスト ボックス 31"/>
          <p:cNvSpPr txBox="1"/>
          <p:nvPr/>
        </p:nvSpPr>
        <p:spPr>
          <a:xfrm>
            <a:off x="0" y="812540"/>
            <a:ext cx="6858000" cy="341632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</a:rPr>
              <a:t>備え付けの</a:t>
            </a:r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紙以外</a:t>
            </a: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</a:rPr>
              <a:t>は詰りの原因</a:t>
            </a:r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に</a:t>
            </a:r>
            <a:endParaRPr lang="en-US" altLang="ja-JP" sz="5400" dirty="0" smtClean="0">
              <a:ln w="38100">
                <a:noFill/>
              </a:ln>
              <a:solidFill>
                <a:schemeClr val="tx1"/>
              </a:solidFill>
            </a:endParaRPr>
          </a:p>
          <a:p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なりますので</a:t>
            </a:r>
            <a:endParaRPr lang="en-US" altLang="ja-JP" sz="5400" dirty="0" smtClean="0">
              <a:ln w="38100">
                <a:noFill/>
              </a:ln>
              <a:solidFill>
                <a:schemeClr val="tx1"/>
              </a:solidFill>
            </a:endParaRPr>
          </a:p>
          <a:p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流さないで</a:t>
            </a: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</a:rPr>
              <a:t>ください</a:t>
            </a:r>
            <a:endParaRPr lang="ja-JP" altLang="en-US" sz="4400" dirty="0">
              <a:ln w="38100">
                <a:noFill/>
              </a:ln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1" y="394769"/>
            <a:ext cx="6858000" cy="120032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72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お願い</a:t>
            </a:r>
            <a:endParaRPr kumimoji="1" lang="ja-JP" altLang="en-US" sz="72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5" name="グループ化 24"/>
          <p:cNvGrpSpPr/>
          <p:nvPr/>
        </p:nvGrpSpPr>
        <p:grpSpPr>
          <a:xfrm>
            <a:off x="1510228" y="1848545"/>
            <a:ext cx="3690422" cy="3636920"/>
            <a:chOff x="4646348" y="2143760"/>
            <a:chExt cx="2122222" cy="2091456"/>
          </a:xfrm>
        </p:grpSpPr>
        <p:sp>
          <p:nvSpPr>
            <p:cNvPr id="26" name="円/楕円 25"/>
            <p:cNvSpPr/>
            <p:nvPr/>
          </p:nvSpPr>
          <p:spPr>
            <a:xfrm>
              <a:off x="4677114" y="2143760"/>
              <a:ext cx="2091456" cy="2091456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7" name="グループ化 26"/>
            <p:cNvGrpSpPr/>
            <p:nvPr/>
          </p:nvGrpSpPr>
          <p:grpSpPr>
            <a:xfrm>
              <a:off x="4646348" y="2526104"/>
              <a:ext cx="2015340" cy="1363902"/>
              <a:chOff x="4665851" y="2519770"/>
              <a:chExt cx="2015340" cy="1363902"/>
            </a:xfrm>
          </p:grpSpPr>
          <p:sp>
            <p:nvSpPr>
              <p:cNvPr id="30" name="円柱 29"/>
              <p:cNvSpPr/>
              <p:nvPr/>
            </p:nvSpPr>
            <p:spPr>
              <a:xfrm rot="5400000">
                <a:off x="5699399" y="1720443"/>
                <a:ext cx="155703" cy="1754358"/>
              </a:xfrm>
              <a:prstGeom prst="can">
                <a:avLst>
                  <a:gd name="adj" fmla="val 82955"/>
                </a:avLst>
              </a:prstGeom>
              <a:gradFill>
                <a:gsLst>
                  <a:gs pos="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0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円柱 30"/>
              <p:cNvSpPr/>
              <p:nvPr/>
            </p:nvSpPr>
            <p:spPr>
              <a:xfrm rot="5400000">
                <a:off x="5090320" y="2292800"/>
                <a:ext cx="1224136" cy="1957607"/>
              </a:xfrm>
              <a:prstGeom prst="can">
                <a:avLst>
                  <a:gd name="adj" fmla="val 39442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平行四辺形 31"/>
              <p:cNvSpPr/>
              <p:nvPr/>
            </p:nvSpPr>
            <p:spPr>
              <a:xfrm>
                <a:off x="4665851" y="3196810"/>
                <a:ext cx="1521693" cy="615207"/>
              </a:xfrm>
              <a:prstGeom prst="parallelogram">
                <a:avLst>
                  <a:gd name="adj" fmla="val 9450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フローチャート : 記憶データ 184"/>
              <p:cNvSpPr/>
              <p:nvPr/>
            </p:nvSpPr>
            <p:spPr>
              <a:xfrm>
                <a:off x="4694559" y="2596678"/>
                <a:ext cx="1807512" cy="826466"/>
              </a:xfrm>
              <a:custGeom>
                <a:avLst/>
                <a:gdLst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1667 w 10000"/>
                  <a:gd name="connsiteY4" fmla="*/ 10000 h 10000"/>
                  <a:gd name="connsiteX5" fmla="*/ 0 w 10000"/>
                  <a:gd name="connsiteY5" fmla="*/ 5000 h 10000"/>
                  <a:gd name="connsiteX6" fmla="*/ 1667 w 10000"/>
                  <a:gd name="connsiteY6" fmla="*/ 0 h 10000"/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0 w 10000"/>
                  <a:gd name="connsiteY4" fmla="*/ 5000 h 10000"/>
                  <a:gd name="connsiteX5" fmla="*/ 1667 w 10000"/>
                  <a:gd name="connsiteY5" fmla="*/ 0 h 10000"/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0 w 10000"/>
                  <a:gd name="connsiteY4" fmla="*/ 5000 h 10000"/>
                  <a:gd name="connsiteX5" fmla="*/ 1667 w 10000"/>
                  <a:gd name="connsiteY5" fmla="*/ 0 h 10000"/>
                  <a:gd name="connsiteX0" fmla="*/ 1667 w 10000"/>
                  <a:gd name="connsiteY0" fmla="*/ 0 h 5000"/>
                  <a:gd name="connsiteX1" fmla="*/ 10000 w 10000"/>
                  <a:gd name="connsiteY1" fmla="*/ 0 h 5000"/>
                  <a:gd name="connsiteX2" fmla="*/ 8333 w 10000"/>
                  <a:gd name="connsiteY2" fmla="*/ 5000 h 5000"/>
                  <a:gd name="connsiteX3" fmla="*/ 0 w 10000"/>
                  <a:gd name="connsiteY3" fmla="*/ 5000 h 5000"/>
                  <a:gd name="connsiteX4" fmla="*/ 1667 w 10000"/>
                  <a:gd name="connsiteY4" fmla="*/ 0 h 5000"/>
                  <a:gd name="connsiteX0" fmla="*/ 1667 w 10000"/>
                  <a:gd name="connsiteY0" fmla="*/ 0 h 10729"/>
                  <a:gd name="connsiteX1" fmla="*/ 10000 w 10000"/>
                  <a:gd name="connsiteY1" fmla="*/ 0 h 10729"/>
                  <a:gd name="connsiteX2" fmla="*/ 8333 w 10000"/>
                  <a:gd name="connsiteY2" fmla="*/ 10000 h 10729"/>
                  <a:gd name="connsiteX3" fmla="*/ 0 w 10000"/>
                  <a:gd name="connsiteY3" fmla="*/ 10000 h 10729"/>
                  <a:gd name="connsiteX4" fmla="*/ 1667 w 10000"/>
                  <a:gd name="connsiteY4" fmla="*/ 0 h 10729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000" h="10020">
                    <a:moveTo>
                      <a:pt x="1667" y="0"/>
                    </a:moveTo>
                    <a:lnTo>
                      <a:pt x="10000" y="0"/>
                    </a:lnTo>
                    <a:cubicBezTo>
                      <a:pt x="9079" y="0"/>
                      <a:pt x="8405" y="5000"/>
                      <a:pt x="8333" y="10000"/>
                    </a:cubicBezTo>
                    <a:cubicBezTo>
                      <a:pt x="6666" y="9950"/>
                      <a:pt x="2913" y="10064"/>
                      <a:pt x="0" y="10000"/>
                    </a:cubicBezTo>
                    <a:cubicBezTo>
                      <a:pt x="0" y="4478"/>
                      <a:pt x="746" y="0"/>
                      <a:pt x="1667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0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円/楕円 33"/>
              <p:cNvSpPr/>
              <p:nvPr/>
            </p:nvSpPr>
            <p:spPr>
              <a:xfrm>
                <a:off x="6361928" y="3027494"/>
                <a:ext cx="171181" cy="498992"/>
              </a:xfrm>
              <a:prstGeom prst="ellipse">
                <a:avLst/>
              </a:prstGeom>
              <a:solidFill>
                <a:srgbClr val="FFC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円/楕円 34"/>
              <p:cNvSpPr/>
              <p:nvPr/>
            </p:nvSpPr>
            <p:spPr>
              <a:xfrm>
                <a:off x="6370152" y="3097623"/>
                <a:ext cx="77366" cy="351599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36" name="テキスト ボックス 35"/>
          <p:cNvSpPr txBox="1"/>
          <p:nvPr/>
        </p:nvSpPr>
        <p:spPr>
          <a:xfrm>
            <a:off x="0" y="6033120"/>
            <a:ext cx="6858000" cy="341632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</a:rPr>
              <a:t>備え付けの</a:t>
            </a:r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紙以外</a:t>
            </a: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</a:rPr>
              <a:t>は詰りの原因</a:t>
            </a:r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に</a:t>
            </a:r>
            <a:endParaRPr lang="en-US" altLang="ja-JP" sz="5400" dirty="0" smtClean="0">
              <a:ln w="38100">
                <a:noFill/>
              </a:ln>
              <a:solidFill>
                <a:schemeClr val="tx1"/>
              </a:solidFill>
            </a:endParaRPr>
          </a:p>
          <a:p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なりますので</a:t>
            </a:r>
            <a:endParaRPr lang="en-US" altLang="ja-JP" sz="5400" dirty="0" smtClean="0">
              <a:ln w="38100">
                <a:noFill/>
              </a:ln>
              <a:solidFill>
                <a:schemeClr val="tx1"/>
              </a:solidFill>
            </a:endParaRPr>
          </a:p>
          <a:p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流さないで</a:t>
            </a: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</a:rPr>
              <a:t>ください</a:t>
            </a:r>
            <a:endParaRPr lang="ja-JP" altLang="en-US" sz="4400" dirty="0">
              <a:ln w="38100">
                <a:noFill/>
              </a:ln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1" y="394769"/>
            <a:ext cx="6858000" cy="120032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7200" b="1" spc="50" dirty="0" smtClean="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お客様へ</a:t>
            </a:r>
            <a:endParaRPr kumimoji="1" lang="ja-JP" altLang="en-US" sz="7200" b="1" spc="50" dirty="0">
              <a:ln w="38100">
                <a:solidFill>
                  <a:schemeClr val="tx1"/>
                </a:solidFill>
              </a:ln>
              <a:solidFill>
                <a:srgbClr val="FFFF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5" name="グループ化 24"/>
          <p:cNvGrpSpPr/>
          <p:nvPr/>
        </p:nvGrpSpPr>
        <p:grpSpPr>
          <a:xfrm>
            <a:off x="1510228" y="1848545"/>
            <a:ext cx="3690422" cy="3636920"/>
            <a:chOff x="4646348" y="2143760"/>
            <a:chExt cx="2122222" cy="2091456"/>
          </a:xfrm>
        </p:grpSpPr>
        <p:sp>
          <p:nvSpPr>
            <p:cNvPr id="26" name="円/楕円 25"/>
            <p:cNvSpPr/>
            <p:nvPr/>
          </p:nvSpPr>
          <p:spPr>
            <a:xfrm>
              <a:off x="4677114" y="2143760"/>
              <a:ext cx="2091456" cy="2091456"/>
            </a:xfrm>
            <a:prstGeom prst="ellipse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7" name="グループ化 26"/>
            <p:cNvGrpSpPr/>
            <p:nvPr/>
          </p:nvGrpSpPr>
          <p:grpSpPr>
            <a:xfrm>
              <a:off x="4646348" y="2526104"/>
              <a:ext cx="2015340" cy="1363902"/>
              <a:chOff x="4665851" y="2519770"/>
              <a:chExt cx="2015340" cy="1363902"/>
            </a:xfrm>
          </p:grpSpPr>
          <p:sp>
            <p:nvSpPr>
              <p:cNvPr id="30" name="円柱 29"/>
              <p:cNvSpPr/>
              <p:nvPr/>
            </p:nvSpPr>
            <p:spPr>
              <a:xfrm rot="5400000">
                <a:off x="5699399" y="1720443"/>
                <a:ext cx="155703" cy="1754358"/>
              </a:xfrm>
              <a:prstGeom prst="can">
                <a:avLst>
                  <a:gd name="adj" fmla="val 82955"/>
                </a:avLst>
              </a:prstGeom>
              <a:gradFill>
                <a:gsLst>
                  <a:gs pos="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0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円柱 30"/>
              <p:cNvSpPr/>
              <p:nvPr/>
            </p:nvSpPr>
            <p:spPr>
              <a:xfrm rot="5400000">
                <a:off x="5090320" y="2292800"/>
                <a:ext cx="1224136" cy="1957607"/>
              </a:xfrm>
              <a:prstGeom prst="can">
                <a:avLst>
                  <a:gd name="adj" fmla="val 39442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平行四辺形 31"/>
              <p:cNvSpPr/>
              <p:nvPr/>
            </p:nvSpPr>
            <p:spPr>
              <a:xfrm>
                <a:off x="4665851" y="3196810"/>
                <a:ext cx="1521693" cy="615207"/>
              </a:xfrm>
              <a:prstGeom prst="parallelogram">
                <a:avLst>
                  <a:gd name="adj" fmla="val 9450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フローチャート : 記憶データ 184"/>
              <p:cNvSpPr/>
              <p:nvPr/>
            </p:nvSpPr>
            <p:spPr>
              <a:xfrm>
                <a:off x="4694559" y="2596678"/>
                <a:ext cx="1807512" cy="826466"/>
              </a:xfrm>
              <a:custGeom>
                <a:avLst/>
                <a:gdLst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1667 w 10000"/>
                  <a:gd name="connsiteY4" fmla="*/ 10000 h 10000"/>
                  <a:gd name="connsiteX5" fmla="*/ 0 w 10000"/>
                  <a:gd name="connsiteY5" fmla="*/ 5000 h 10000"/>
                  <a:gd name="connsiteX6" fmla="*/ 1667 w 10000"/>
                  <a:gd name="connsiteY6" fmla="*/ 0 h 10000"/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0 w 10000"/>
                  <a:gd name="connsiteY4" fmla="*/ 5000 h 10000"/>
                  <a:gd name="connsiteX5" fmla="*/ 1667 w 10000"/>
                  <a:gd name="connsiteY5" fmla="*/ 0 h 10000"/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0 w 10000"/>
                  <a:gd name="connsiteY4" fmla="*/ 5000 h 10000"/>
                  <a:gd name="connsiteX5" fmla="*/ 1667 w 10000"/>
                  <a:gd name="connsiteY5" fmla="*/ 0 h 10000"/>
                  <a:gd name="connsiteX0" fmla="*/ 1667 w 10000"/>
                  <a:gd name="connsiteY0" fmla="*/ 0 h 5000"/>
                  <a:gd name="connsiteX1" fmla="*/ 10000 w 10000"/>
                  <a:gd name="connsiteY1" fmla="*/ 0 h 5000"/>
                  <a:gd name="connsiteX2" fmla="*/ 8333 w 10000"/>
                  <a:gd name="connsiteY2" fmla="*/ 5000 h 5000"/>
                  <a:gd name="connsiteX3" fmla="*/ 0 w 10000"/>
                  <a:gd name="connsiteY3" fmla="*/ 5000 h 5000"/>
                  <a:gd name="connsiteX4" fmla="*/ 1667 w 10000"/>
                  <a:gd name="connsiteY4" fmla="*/ 0 h 5000"/>
                  <a:gd name="connsiteX0" fmla="*/ 1667 w 10000"/>
                  <a:gd name="connsiteY0" fmla="*/ 0 h 10729"/>
                  <a:gd name="connsiteX1" fmla="*/ 10000 w 10000"/>
                  <a:gd name="connsiteY1" fmla="*/ 0 h 10729"/>
                  <a:gd name="connsiteX2" fmla="*/ 8333 w 10000"/>
                  <a:gd name="connsiteY2" fmla="*/ 10000 h 10729"/>
                  <a:gd name="connsiteX3" fmla="*/ 0 w 10000"/>
                  <a:gd name="connsiteY3" fmla="*/ 10000 h 10729"/>
                  <a:gd name="connsiteX4" fmla="*/ 1667 w 10000"/>
                  <a:gd name="connsiteY4" fmla="*/ 0 h 10729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  <a:gd name="connsiteX0" fmla="*/ 1667 w 10000"/>
                  <a:gd name="connsiteY0" fmla="*/ 0 h 10020"/>
                  <a:gd name="connsiteX1" fmla="*/ 10000 w 10000"/>
                  <a:gd name="connsiteY1" fmla="*/ 0 h 10020"/>
                  <a:gd name="connsiteX2" fmla="*/ 8333 w 10000"/>
                  <a:gd name="connsiteY2" fmla="*/ 10000 h 10020"/>
                  <a:gd name="connsiteX3" fmla="*/ 0 w 10000"/>
                  <a:gd name="connsiteY3" fmla="*/ 10000 h 10020"/>
                  <a:gd name="connsiteX4" fmla="*/ 1667 w 10000"/>
                  <a:gd name="connsiteY4" fmla="*/ 0 h 100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0000" h="10020">
                    <a:moveTo>
                      <a:pt x="1667" y="0"/>
                    </a:moveTo>
                    <a:lnTo>
                      <a:pt x="10000" y="0"/>
                    </a:lnTo>
                    <a:cubicBezTo>
                      <a:pt x="9079" y="0"/>
                      <a:pt x="8405" y="5000"/>
                      <a:pt x="8333" y="10000"/>
                    </a:cubicBezTo>
                    <a:cubicBezTo>
                      <a:pt x="6666" y="9950"/>
                      <a:pt x="2913" y="10064"/>
                      <a:pt x="0" y="10000"/>
                    </a:cubicBezTo>
                    <a:cubicBezTo>
                      <a:pt x="0" y="4478"/>
                      <a:pt x="746" y="0"/>
                      <a:pt x="1667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0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円/楕円 33"/>
              <p:cNvSpPr/>
              <p:nvPr/>
            </p:nvSpPr>
            <p:spPr>
              <a:xfrm>
                <a:off x="6361928" y="3027494"/>
                <a:ext cx="171181" cy="498992"/>
              </a:xfrm>
              <a:prstGeom prst="ellipse">
                <a:avLst/>
              </a:prstGeom>
              <a:solidFill>
                <a:srgbClr val="FFC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円/楕円 34"/>
              <p:cNvSpPr/>
              <p:nvPr/>
            </p:nvSpPr>
            <p:spPr>
              <a:xfrm>
                <a:off x="6370152" y="3097623"/>
                <a:ext cx="77366" cy="351599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36" name="テキスト ボックス 35"/>
          <p:cNvSpPr txBox="1"/>
          <p:nvPr/>
        </p:nvSpPr>
        <p:spPr>
          <a:xfrm>
            <a:off x="0" y="6033120"/>
            <a:ext cx="6858000" cy="341632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</a:rPr>
              <a:t>備え付けの</a:t>
            </a:r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紙以外</a:t>
            </a: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</a:rPr>
              <a:t>は詰りの原因</a:t>
            </a:r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に</a:t>
            </a:r>
            <a:endParaRPr lang="en-US" altLang="ja-JP" sz="5400" dirty="0" smtClean="0">
              <a:ln w="38100">
                <a:noFill/>
              </a:ln>
              <a:solidFill>
                <a:schemeClr val="tx1"/>
              </a:solidFill>
            </a:endParaRPr>
          </a:p>
          <a:p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なりますので</a:t>
            </a:r>
            <a:endParaRPr lang="en-US" altLang="ja-JP" sz="5400" dirty="0" smtClean="0">
              <a:ln w="38100">
                <a:noFill/>
              </a:ln>
              <a:solidFill>
                <a:schemeClr val="tx1"/>
              </a:solidFill>
            </a:endParaRPr>
          </a:p>
          <a:p>
            <a:r>
              <a:rPr lang="ja-JP" altLang="en-US" sz="5400" dirty="0" smtClean="0">
                <a:ln w="38100">
                  <a:noFill/>
                </a:ln>
                <a:solidFill>
                  <a:schemeClr val="tx1"/>
                </a:solidFill>
              </a:rPr>
              <a:t>流さないで</a:t>
            </a: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</a:rPr>
              <a:t>ください</a:t>
            </a:r>
            <a:endParaRPr lang="ja-JP" altLang="en-US" sz="4400" dirty="0">
              <a:ln w="38100">
                <a:noFill/>
              </a:ln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234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69</Words>
  <Application>Microsoft Office PowerPoint</Application>
  <PresentationFormat>A4 210 x 297 mm</PresentationFormat>
  <Paragraphs>17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pop424_備え付けの紙以外は詰りの原因</dc:title>
  <dc:subject>pop424_備え付けの紙以外は詰りの原因</dc:subject>
  <dc:creator>http://www.digipot.net</dc:creator>
  <cp:lastModifiedBy/>
  <cp:revision>1</cp:revision>
  <dcterms:created xsi:type="dcterms:W3CDTF">2014-09-21T00:58:18Z</dcterms:created>
  <dcterms:modified xsi:type="dcterms:W3CDTF">2014-10-24T16:41:37Z</dcterms:modified>
  <cp:version>1</cp:version>
</cp:coreProperties>
</file>

<file path=docProps/thumbnail.jpeg>
</file>